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6" r:id="rId4"/>
  </p:sldMasterIdLst>
  <p:notesMasterIdLst>
    <p:notesMasterId r:id="rId51"/>
  </p:notesMasterIdLst>
  <p:sldIdLst>
    <p:sldId id="258" r:id="rId5"/>
    <p:sldId id="327" r:id="rId6"/>
    <p:sldId id="330" r:id="rId7"/>
    <p:sldId id="334" r:id="rId8"/>
    <p:sldId id="331" r:id="rId9"/>
    <p:sldId id="332" r:id="rId10"/>
    <p:sldId id="336" r:id="rId11"/>
    <p:sldId id="366" r:id="rId12"/>
    <p:sldId id="367" r:id="rId13"/>
    <p:sldId id="368" r:id="rId14"/>
    <p:sldId id="341" r:id="rId15"/>
    <p:sldId id="343" r:id="rId16"/>
    <p:sldId id="344" r:id="rId17"/>
    <p:sldId id="345" r:id="rId18"/>
    <p:sldId id="346" r:id="rId19"/>
    <p:sldId id="357" r:id="rId20"/>
    <p:sldId id="360" r:id="rId21"/>
    <p:sldId id="361" r:id="rId22"/>
    <p:sldId id="371" r:id="rId23"/>
    <p:sldId id="353" r:id="rId24"/>
    <p:sldId id="354" r:id="rId25"/>
    <p:sldId id="355" r:id="rId26"/>
    <p:sldId id="356" r:id="rId27"/>
    <p:sldId id="372" r:id="rId28"/>
    <p:sldId id="363" r:id="rId29"/>
    <p:sldId id="365" r:id="rId30"/>
    <p:sldId id="369" r:id="rId31"/>
    <p:sldId id="373" r:id="rId32"/>
    <p:sldId id="325" r:id="rId33"/>
    <p:sldId id="374" r:id="rId34"/>
    <p:sldId id="375" r:id="rId35"/>
    <p:sldId id="376" r:id="rId36"/>
    <p:sldId id="378" r:id="rId37"/>
    <p:sldId id="379" r:id="rId38"/>
    <p:sldId id="381" r:id="rId39"/>
    <p:sldId id="382" r:id="rId40"/>
    <p:sldId id="383" r:id="rId41"/>
    <p:sldId id="384" r:id="rId42"/>
    <p:sldId id="385" r:id="rId43"/>
    <p:sldId id="386" r:id="rId44"/>
    <p:sldId id="387" r:id="rId45"/>
    <p:sldId id="388" r:id="rId46"/>
    <p:sldId id="389" r:id="rId47"/>
    <p:sldId id="390" r:id="rId48"/>
    <p:sldId id="392" r:id="rId49"/>
    <p:sldId id="319"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Open Sans" panose="020B0604020202020204" charset="0"/>
      <p:regular r:id="rId56"/>
      <p:bold r:id="rId57"/>
      <p:italic r:id="rId58"/>
      <p:boldItalic r:id="rId59"/>
    </p:embeddedFont>
    <p:embeddedFont>
      <p:font typeface="Proxima Nova Black" panose="020B0604020202020204" charset="0"/>
      <p:bold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FF6"/>
    <a:srgbClr val="F9FFF7"/>
    <a:srgbClr val="F6FFF3"/>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2" autoAdjust="0"/>
    <p:restoredTop sz="87018" autoAdjust="0"/>
  </p:normalViewPr>
  <p:slideViewPr>
    <p:cSldViewPr snapToGrid="0">
      <p:cViewPr varScale="1">
        <p:scale>
          <a:sx n="114" d="100"/>
          <a:sy n="114" d="100"/>
        </p:scale>
        <p:origin x="432" y="1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C82264-0441-430E-B3C7-8DB90F35C676}" type="doc">
      <dgm:prSet loTypeId="urn:microsoft.com/office/officeart/2005/8/layout/funnel1" loCatId="process" qsTypeId="urn:microsoft.com/office/officeart/2005/8/quickstyle/simple1" qsCatId="simple" csTypeId="urn:microsoft.com/office/officeart/2005/8/colors/accent1_3" csCatId="accent1" phldr="1"/>
      <dgm:spPr/>
      <dgm:t>
        <a:bodyPr/>
        <a:lstStyle/>
        <a:p>
          <a:endParaRPr lang="uk-UA"/>
        </a:p>
      </dgm:t>
    </dgm:pt>
    <dgm:pt modelId="{798D8FCF-D22C-4602-AA0E-2C2E9D12389B}">
      <dgm:prSet phldrT="[Текст]"/>
      <dgm:spPr/>
      <dgm:t>
        <a:bodyPr/>
        <a:lstStyle/>
        <a:p>
          <a:r>
            <a:rPr lang="en-US" dirty="0"/>
            <a:t> </a:t>
          </a:r>
          <a:endParaRPr lang="uk-UA" dirty="0"/>
        </a:p>
      </dgm:t>
    </dgm:pt>
    <dgm:pt modelId="{DA8341C5-A237-4EB0-9917-852E066DDEB5}" type="parTrans" cxnId="{6B432B36-995A-41E5-A39F-FB2939FCA13D}">
      <dgm:prSet/>
      <dgm:spPr/>
      <dgm:t>
        <a:bodyPr/>
        <a:lstStyle/>
        <a:p>
          <a:endParaRPr lang="uk-UA"/>
        </a:p>
      </dgm:t>
    </dgm:pt>
    <dgm:pt modelId="{79E85E0F-C25A-414F-BEB8-7F5310AC6E9A}" type="sibTrans" cxnId="{6B432B36-995A-41E5-A39F-FB2939FCA13D}">
      <dgm:prSet/>
      <dgm:spPr/>
      <dgm:t>
        <a:bodyPr/>
        <a:lstStyle/>
        <a:p>
          <a:endParaRPr lang="uk-UA"/>
        </a:p>
      </dgm:t>
    </dgm:pt>
    <dgm:pt modelId="{41B52DFF-4F6B-4D84-AE2F-D8A7E8F8DFB2}">
      <dgm:prSet phldrT="[Текст]"/>
      <dgm:spPr/>
      <dgm:t>
        <a:bodyPr/>
        <a:lstStyle/>
        <a:p>
          <a:r>
            <a:rPr lang="en-US" dirty="0"/>
            <a:t> </a:t>
          </a:r>
          <a:endParaRPr lang="uk-UA" dirty="0"/>
        </a:p>
      </dgm:t>
    </dgm:pt>
    <dgm:pt modelId="{58B3B284-AB4F-4CD4-B0A6-4C2A9F728E14}" type="parTrans" cxnId="{BFA44CB2-A81B-44D1-BCFF-488D898A47E7}">
      <dgm:prSet/>
      <dgm:spPr/>
      <dgm:t>
        <a:bodyPr/>
        <a:lstStyle/>
        <a:p>
          <a:endParaRPr lang="uk-UA"/>
        </a:p>
      </dgm:t>
    </dgm:pt>
    <dgm:pt modelId="{288E8123-174C-4FEE-8A7B-066B073E279B}" type="sibTrans" cxnId="{BFA44CB2-A81B-44D1-BCFF-488D898A47E7}">
      <dgm:prSet/>
      <dgm:spPr/>
      <dgm:t>
        <a:bodyPr/>
        <a:lstStyle/>
        <a:p>
          <a:endParaRPr lang="uk-UA"/>
        </a:p>
      </dgm:t>
    </dgm:pt>
    <dgm:pt modelId="{89105198-E66E-4473-8093-E687FB56072A}">
      <dgm:prSet phldrT="[Текст]"/>
      <dgm:spPr/>
      <dgm:t>
        <a:bodyPr/>
        <a:lstStyle/>
        <a:p>
          <a:r>
            <a:rPr lang="en-US" dirty="0"/>
            <a:t> </a:t>
          </a:r>
          <a:endParaRPr lang="uk-UA" dirty="0"/>
        </a:p>
      </dgm:t>
    </dgm:pt>
    <dgm:pt modelId="{721A8B96-A843-4DE7-869E-513CAE6210DD}" type="parTrans" cxnId="{488DF62F-4F42-41CD-9735-1B601E5D1D44}">
      <dgm:prSet/>
      <dgm:spPr/>
      <dgm:t>
        <a:bodyPr/>
        <a:lstStyle/>
        <a:p>
          <a:endParaRPr lang="uk-UA"/>
        </a:p>
      </dgm:t>
    </dgm:pt>
    <dgm:pt modelId="{9A202B09-3600-4FA1-8EEC-05B9790297A5}" type="sibTrans" cxnId="{488DF62F-4F42-41CD-9735-1B601E5D1D44}">
      <dgm:prSet/>
      <dgm:spPr/>
      <dgm:t>
        <a:bodyPr/>
        <a:lstStyle/>
        <a:p>
          <a:endParaRPr lang="uk-UA"/>
        </a:p>
      </dgm:t>
    </dgm:pt>
    <dgm:pt modelId="{94200605-6A4A-4D99-9401-0AB1537455A1}">
      <dgm:prSet phldrT="[Текст]"/>
      <dgm:spPr/>
      <dgm:t>
        <a:bodyPr/>
        <a:lstStyle/>
        <a:p>
          <a:r>
            <a:rPr lang="en-US" dirty="0"/>
            <a:t> </a:t>
          </a:r>
          <a:endParaRPr lang="uk-UA" dirty="0"/>
        </a:p>
      </dgm:t>
    </dgm:pt>
    <dgm:pt modelId="{6D13CF6C-D831-46AE-8F2F-75410086AE97}" type="sibTrans" cxnId="{7EE05F40-080C-49D3-A0F2-D2550E092CF2}">
      <dgm:prSet/>
      <dgm:spPr/>
      <dgm:t>
        <a:bodyPr/>
        <a:lstStyle/>
        <a:p>
          <a:endParaRPr lang="uk-UA"/>
        </a:p>
      </dgm:t>
    </dgm:pt>
    <dgm:pt modelId="{F0E19F0D-C8BC-4BB9-9496-82E15A8B2882}" type="parTrans" cxnId="{7EE05F40-080C-49D3-A0F2-D2550E092CF2}">
      <dgm:prSet/>
      <dgm:spPr/>
      <dgm:t>
        <a:bodyPr/>
        <a:lstStyle/>
        <a:p>
          <a:endParaRPr lang="uk-UA"/>
        </a:p>
      </dgm:t>
    </dgm:pt>
    <dgm:pt modelId="{E646BBE6-6651-46AF-AFAE-75C8436B89F3}" type="pres">
      <dgm:prSet presAssocID="{D5C82264-0441-430E-B3C7-8DB90F35C676}" presName="Name0" presStyleCnt="0">
        <dgm:presLayoutVars>
          <dgm:chMax val="4"/>
          <dgm:resizeHandles val="exact"/>
        </dgm:presLayoutVars>
      </dgm:prSet>
      <dgm:spPr/>
    </dgm:pt>
    <dgm:pt modelId="{87D70932-7EF5-4676-A426-A832F22895FB}" type="pres">
      <dgm:prSet presAssocID="{D5C82264-0441-430E-B3C7-8DB90F35C676}" presName="ellipse" presStyleLbl="trBgShp" presStyleIdx="0" presStyleCnt="1"/>
      <dgm:spPr/>
    </dgm:pt>
    <dgm:pt modelId="{852A7F86-A86D-4947-8CAB-907BE76A70A3}" type="pres">
      <dgm:prSet presAssocID="{D5C82264-0441-430E-B3C7-8DB90F35C676}" presName="arrow1" presStyleLbl="fgShp" presStyleIdx="0" presStyleCnt="1"/>
      <dgm:spPr/>
    </dgm:pt>
    <dgm:pt modelId="{A0EAEDC8-C29F-48A9-B039-AAEB1B5E9E7E}" type="pres">
      <dgm:prSet presAssocID="{D5C82264-0441-430E-B3C7-8DB90F35C676}" presName="rectangle" presStyleLbl="revTx" presStyleIdx="0" presStyleCnt="1">
        <dgm:presLayoutVars>
          <dgm:bulletEnabled val="1"/>
        </dgm:presLayoutVars>
      </dgm:prSet>
      <dgm:spPr/>
    </dgm:pt>
    <dgm:pt modelId="{B89E3A5F-D9EE-4FB6-9A08-5E43F0DC0341}" type="pres">
      <dgm:prSet presAssocID="{41B52DFF-4F6B-4D84-AE2F-D8A7E8F8DFB2}" presName="item1" presStyleLbl="node1" presStyleIdx="0" presStyleCnt="3">
        <dgm:presLayoutVars>
          <dgm:bulletEnabled val="1"/>
        </dgm:presLayoutVars>
      </dgm:prSet>
      <dgm:spPr/>
    </dgm:pt>
    <dgm:pt modelId="{7B19FD16-A59D-4A3E-A539-B2CDD9E74382}" type="pres">
      <dgm:prSet presAssocID="{89105198-E66E-4473-8093-E687FB56072A}" presName="item2" presStyleLbl="node1" presStyleIdx="1" presStyleCnt="3">
        <dgm:presLayoutVars>
          <dgm:bulletEnabled val="1"/>
        </dgm:presLayoutVars>
      </dgm:prSet>
      <dgm:spPr/>
    </dgm:pt>
    <dgm:pt modelId="{C87AB4BB-3EA5-40E4-BCE6-CA53E5E9B943}" type="pres">
      <dgm:prSet presAssocID="{94200605-6A4A-4D99-9401-0AB1537455A1}" presName="item3" presStyleLbl="node1" presStyleIdx="2" presStyleCnt="3">
        <dgm:presLayoutVars>
          <dgm:bulletEnabled val="1"/>
        </dgm:presLayoutVars>
      </dgm:prSet>
      <dgm:spPr/>
    </dgm:pt>
    <dgm:pt modelId="{E6FB658A-6178-4FB3-B902-5B9C08062311}" type="pres">
      <dgm:prSet presAssocID="{D5C82264-0441-430E-B3C7-8DB90F35C676}" presName="funnel" presStyleLbl="trAlignAcc1" presStyleIdx="0" presStyleCnt="1"/>
      <dgm:spPr/>
    </dgm:pt>
  </dgm:ptLst>
  <dgm:cxnLst>
    <dgm:cxn modelId="{488DF62F-4F42-41CD-9735-1B601E5D1D44}" srcId="{D5C82264-0441-430E-B3C7-8DB90F35C676}" destId="{89105198-E66E-4473-8093-E687FB56072A}" srcOrd="2" destOrd="0" parTransId="{721A8B96-A843-4DE7-869E-513CAE6210DD}" sibTransId="{9A202B09-3600-4FA1-8EEC-05B9790297A5}"/>
    <dgm:cxn modelId="{6B432B36-995A-41E5-A39F-FB2939FCA13D}" srcId="{D5C82264-0441-430E-B3C7-8DB90F35C676}" destId="{798D8FCF-D22C-4602-AA0E-2C2E9D12389B}" srcOrd="0" destOrd="0" parTransId="{DA8341C5-A237-4EB0-9917-852E066DDEB5}" sibTransId="{79E85E0F-C25A-414F-BEB8-7F5310AC6E9A}"/>
    <dgm:cxn modelId="{46907D3E-3032-44F6-82BB-D561E03AD361}" type="presOf" srcId="{798D8FCF-D22C-4602-AA0E-2C2E9D12389B}" destId="{C87AB4BB-3EA5-40E4-BCE6-CA53E5E9B943}" srcOrd="0" destOrd="0" presId="urn:microsoft.com/office/officeart/2005/8/layout/funnel1"/>
    <dgm:cxn modelId="{7EE05F40-080C-49D3-A0F2-D2550E092CF2}" srcId="{D5C82264-0441-430E-B3C7-8DB90F35C676}" destId="{94200605-6A4A-4D99-9401-0AB1537455A1}" srcOrd="3" destOrd="0" parTransId="{F0E19F0D-C8BC-4BB9-9496-82E15A8B2882}" sibTransId="{6D13CF6C-D831-46AE-8F2F-75410086AE97}"/>
    <dgm:cxn modelId="{BC13BA4A-FA73-4E5A-978B-483CA9FA4E88}" type="presOf" srcId="{94200605-6A4A-4D99-9401-0AB1537455A1}" destId="{A0EAEDC8-C29F-48A9-B039-AAEB1B5E9E7E}" srcOrd="0" destOrd="0" presId="urn:microsoft.com/office/officeart/2005/8/layout/funnel1"/>
    <dgm:cxn modelId="{73085A6E-2091-4F80-90DD-437E7A531757}" type="presOf" srcId="{D5C82264-0441-430E-B3C7-8DB90F35C676}" destId="{E646BBE6-6651-46AF-AFAE-75C8436B89F3}" srcOrd="0" destOrd="0" presId="urn:microsoft.com/office/officeart/2005/8/layout/funnel1"/>
    <dgm:cxn modelId="{23CCDB5A-DD14-4FF7-95D8-6F662639CAFA}" type="presOf" srcId="{89105198-E66E-4473-8093-E687FB56072A}" destId="{B89E3A5F-D9EE-4FB6-9A08-5E43F0DC0341}" srcOrd="0" destOrd="0" presId="urn:microsoft.com/office/officeart/2005/8/layout/funnel1"/>
    <dgm:cxn modelId="{BFA44CB2-A81B-44D1-BCFF-488D898A47E7}" srcId="{D5C82264-0441-430E-B3C7-8DB90F35C676}" destId="{41B52DFF-4F6B-4D84-AE2F-D8A7E8F8DFB2}" srcOrd="1" destOrd="0" parTransId="{58B3B284-AB4F-4CD4-B0A6-4C2A9F728E14}" sibTransId="{288E8123-174C-4FEE-8A7B-066B073E279B}"/>
    <dgm:cxn modelId="{2B61B0D8-3CBF-485F-A03E-EA0586FB61BF}" type="presOf" srcId="{41B52DFF-4F6B-4D84-AE2F-D8A7E8F8DFB2}" destId="{7B19FD16-A59D-4A3E-A539-B2CDD9E74382}" srcOrd="0" destOrd="0" presId="urn:microsoft.com/office/officeart/2005/8/layout/funnel1"/>
    <dgm:cxn modelId="{EBCF8BDD-9CF2-4294-A480-33AD223DD01C}" type="presParOf" srcId="{E646BBE6-6651-46AF-AFAE-75C8436B89F3}" destId="{87D70932-7EF5-4676-A426-A832F22895FB}" srcOrd="0" destOrd="0" presId="urn:microsoft.com/office/officeart/2005/8/layout/funnel1"/>
    <dgm:cxn modelId="{3D8FA3CC-4E03-40B9-8A7B-7EEA4E88BF8D}" type="presParOf" srcId="{E646BBE6-6651-46AF-AFAE-75C8436B89F3}" destId="{852A7F86-A86D-4947-8CAB-907BE76A70A3}" srcOrd="1" destOrd="0" presId="urn:microsoft.com/office/officeart/2005/8/layout/funnel1"/>
    <dgm:cxn modelId="{2B8E1EE0-B04A-4C8F-8467-4494A1296861}" type="presParOf" srcId="{E646BBE6-6651-46AF-AFAE-75C8436B89F3}" destId="{A0EAEDC8-C29F-48A9-B039-AAEB1B5E9E7E}" srcOrd="2" destOrd="0" presId="urn:microsoft.com/office/officeart/2005/8/layout/funnel1"/>
    <dgm:cxn modelId="{B945CDAA-5AB1-4128-AF63-D4957705ECF6}" type="presParOf" srcId="{E646BBE6-6651-46AF-AFAE-75C8436B89F3}" destId="{B89E3A5F-D9EE-4FB6-9A08-5E43F0DC0341}" srcOrd="3" destOrd="0" presId="urn:microsoft.com/office/officeart/2005/8/layout/funnel1"/>
    <dgm:cxn modelId="{EE5BAE1F-95B1-4E31-9A19-C6EF10949796}" type="presParOf" srcId="{E646BBE6-6651-46AF-AFAE-75C8436B89F3}" destId="{7B19FD16-A59D-4A3E-A539-B2CDD9E74382}" srcOrd="4" destOrd="0" presId="urn:microsoft.com/office/officeart/2005/8/layout/funnel1"/>
    <dgm:cxn modelId="{ACDDC0DD-1538-4311-86E1-08F1CE7F90CB}" type="presParOf" srcId="{E646BBE6-6651-46AF-AFAE-75C8436B89F3}" destId="{C87AB4BB-3EA5-40E4-BCE6-CA53E5E9B943}" srcOrd="5" destOrd="0" presId="urn:microsoft.com/office/officeart/2005/8/layout/funnel1"/>
    <dgm:cxn modelId="{EEDFCFE5-B3E6-4E2A-A53D-50E6ADB35F19}" type="presParOf" srcId="{E646BBE6-6651-46AF-AFAE-75C8436B89F3}" destId="{E6FB658A-6178-4FB3-B902-5B9C08062311}"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C82264-0441-430E-B3C7-8DB90F35C676}" type="doc">
      <dgm:prSet loTypeId="urn:microsoft.com/office/officeart/2005/8/layout/funnel1" loCatId="process" qsTypeId="urn:microsoft.com/office/officeart/2005/8/quickstyle/simple1" qsCatId="simple" csTypeId="urn:microsoft.com/office/officeart/2005/8/colors/accent1_3" csCatId="accent1" phldr="1"/>
      <dgm:spPr/>
      <dgm:t>
        <a:bodyPr/>
        <a:lstStyle/>
        <a:p>
          <a:endParaRPr lang="uk-UA"/>
        </a:p>
      </dgm:t>
    </dgm:pt>
    <dgm:pt modelId="{798D8FCF-D22C-4602-AA0E-2C2E9D12389B}">
      <dgm:prSet phldrT="[Текст]"/>
      <dgm:spPr/>
      <dgm:t>
        <a:bodyPr/>
        <a:lstStyle/>
        <a:p>
          <a:r>
            <a:rPr lang="en-US" dirty="0"/>
            <a:t> </a:t>
          </a:r>
          <a:endParaRPr lang="uk-UA" dirty="0"/>
        </a:p>
      </dgm:t>
    </dgm:pt>
    <dgm:pt modelId="{DA8341C5-A237-4EB0-9917-852E066DDEB5}" type="parTrans" cxnId="{6B432B36-995A-41E5-A39F-FB2939FCA13D}">
      <dgm:prSet/>
      <dgm:spPr/>
      <dgm:t>
        <a:bodyPr/>
        <a:lstStyle/>
        <a:p>
          <a:endParaRPr lang="uk-UA"/>
        </a:p>
      </dgm:t>
    </dgm:pt>
    <dgm:pt modelId="{79E85E0F-C25A-414F-BEB8-7F5310AC6E9A}" type="sibTrans" cxnId="{6B432B36-995A-41E5-A39F-FB2939FCA13D}">
      <dgm:prSet/>
      <dgm:spPr/>
      <dgm:t>
        <a:bodyPr/>
        <a:lstStyle/>
        <a:p>
          <a:endParaRPr lang="uk-UA"/>
        </a:p>
      </dgm:t>
    </dgm:pt>
    <dgm:pt modelId="{41B52DFF-4F6B-4D84-AE2F-D8A7E8F8DFB2}">
      <dgm:prSet phldrT="[Текст]"/>
      <dgm:spPr/>
      <dgm:t>
        <a:bodyPr/>
        <a:lstStyle/>
        <a:p>
          <a:r>
            <a:rPr lang="en-US" dirty="0"/>
            <a:t> </a:t>
          </a:r>
          <a:endParaRPr lang="uk-UA" dirty="0"/>
        </a:p>
      </dgm:t>
    </dgm:pt>
    <dgm:pt modelId="{58B3B284-AB4F-4CD4-B0A6-4C2A9F728E14}" type="parTrans" cxnId="{BFA44CB2-A81B-44D1-BCFF-488D898A47E7}">
      <dgm:prSet/>
      <dgm:spPr/>
      <dgm:t>
        <a:bodyPr/>
        <a:lstStyle/>
        <a:p>
          <a:endParaRPr lang="uk-UA"/>
        </a:p>
      </dgm:t>
    </dgm:pt>
    <dgm:pt modelId="{288E8123-174C-4FEE-8A7B-066B073E279B}" type="sibTrans" cxnId="{BFA44CB2-A81B-44D1-BCFF-488D898A47E7}">
      <dgm:prSet/>
      <dgm:spPr/>
      <dgm:t>
        <a:bodyPr/>
        <a:lstStyle/>
        <a:p>
          <a:endParaRPr lang="uk-UA"/>
        </a:p>
      </dgm:t>
    </dgm:pt>
    <dgm:pt modelId="{89105198-E66E-4473-8093-E687FB56072A}">
      <dgm:prSet phldrT="[Текст]"/>
      <dgm:spPr/>
      <dgm:t>
        <a:bodyPr/>
        <a:lstStyle/>
        <a:p>
          <a:r>
            <a:rPr lang="en-US" dirty="0"/>
            <a:t> </a:t>
          </a:r>
          <a:endParaRPr lang="uk-UA" dirty="0"/>
        </a:p>
      </dgm:t>
    </dgm:pt>
    <dgm:pt modelId="{721A8B96-A843-4DE7-869E-513CAE6210DD}" type="parTrans" cxnId="{488DF62F-4F42-41CD-9735-1B601E5D1D44}">
      <dgm:prSet/>
      <dgm:spPr/>
      <dgm:t>
        <a:bodyPr/>
        <a:lstStyle/>
        <a:p>
          <a:endParaRPr lang="uk-UA"/>
        </a:p>
      </dgm:t>
    </dgm:pt>
    <dgm:pt modelId="{9A202B09-3600-4FA1-8EEC-05B9790297A5}" type="sibTrans" cxnId="{488DF62F-4F42-41CD-9735-1B601E5D1D44}">
      <dgm:prSet/>
      <dgm:spPr/>
      <dgm:t>
        <a:bodyPr/>
        <a:lstStyle/>
        <a:p>
          <a:endParaRPr lang="uk-UA"/>
        </a:p>
      </dgm:t>
    </dgm:pt>
    <dgm:pt modelId="{94200605-6A4A-4D99-9401-0AB1537455A1}">
      <dgm:prSet phldrT="[Текст]"/>
      <dgm:spPr/>
      <dgm:t>
        <a:bodyPr/>
        <a:lstStyle/>
        <a:p>
          <a:r>
            <a:rPr lang="en-US" dirty="0"/>
            <a:t> </a:t>
          </a:r>
          <a:endParaRPr lang="uk-UA" dirty="0"/>
        </a:p>
      </dgm:t>
    </dgm:pt>
    <dgm:pt modelId="{6D13CF6C-D831-46AE-8F2F-75410086AE97}" type="sibTrans" cxnId="{7EE05F40-080C-49D3-A0F2-D2550E092CF2}">
      <dgm:prSet/>
      <dgm:spPr/>
      <dgm:t>
        <a:bodyPr/>
        <a:lstStyle/>
        <a:p>
          <a:endParaRPr lang="uk-UA"/>
        </a:p>
      </dgm:t>
    </dgm:pt>
    <dgm:pt modelId="{F0E19F0D-C8BC-4BB9-9496-82E15A8B2882}" type="parTrans" cxnId="{7EE05F40-080C-49D3-A0F2-D2550E092CF2}">
      <dgm:prSet/>
      <dgm:spPr/>
      <dgm:t>
        <a:bodyPr/>
        <a:lstStyle/>
        <a:p>
          <a:endParaRPr lang="uk-UA"/>
        </a:p>
      </dgm:t>
    </dgm:pt>
    <dgm:pt modelId="{E646BBE6-6651-46AF-AFAE-75C8436B89F3}" type="pres">
      <dgm:prSet presAssocID="{D5C82264-0441-430E-B3C7-8DB90F35C676}" presName="Name0" presStyleCnt="0">
        <dgm:presLayoutVars>
          <dgm:chMax val="4"/>
          <dgm:resizeHandles val="exact"/>
        </dgm:presLayoutVars>
      </dgm:prSet>
      <dgm:spPr/>
    </dgm:pt>
    <dgm:pt modelId="{87D70932-7EF5-4676-A426-A832F22895FB}" type="pres">
      <dgm:prSet presAssocID="{D5C82264-0441-430E-B3C7-8DB90F35C676}" presName="ellipse" presStyleLbl="trBgShp" presStyleIdx="0" presStyleCnt="1"/>
      <dgm:spPr/>
    </dgm:pt>
    <dgm:pt modelId="{852A7F86-A86D-4947-8CAB-907BE76A70A3}" type="pres">
      <dgm:prSet presAssocID="{D5C82264-0441-430E-B3C7-8DB90F35C676}" presName="arrow1" presStyleLbl="fgShp" presStyleIdx="0" presStyleCnt="1"/>
      <dgm:spPr/>
    </dgm:pt>
    <dgm:pt modelId="{A0EAEDC8-C29F-48A9-B039-AAEB1B5E9E7E}" type="pres">
      <dgm:prSet presAssocID="{D5C82264-0441-430E-B3C7-8DB90F35C676}" presName="rectangle" presStyleLbl="revTx" presStyleIdx="0" presStyleCnt="1">
        <dgm:presLayoutVars>
          <dgm:bulletEnabled val="1"/>
        </dgm:presLayoutVars>
      </dgm:prSet>
      <dgm:spPr/>
    </dgm:pt>
    <dgm:pt modelId="{B89E3A5F-D9EE-4FB6-9A08-5E43F0DC0341}" type="pres">
      <dgm:prSet presAssocID="{41B52DFF-4F6B-4D84-AE2F-D8A7E8F8DFB2}" presName="item1" presStyleLbl="node1" presStyleIdx="0" presStyleCnt="3">
        <dgm:presLayoutVars>
          <dgm:bulletEnabled val="1"/>
        </dgm:presLayoutVars>
      </dgm:prSet>
      <dgm:spPr/>
    </dgm:pt>
    <dgm:pt modelId="{7B19FD16-A59D-4A3E-A539-B2CDD9E74382}" type="pres">
      <dgm:prSet presAssocID="{89105198-E66E-4473-8093-E687FB56072A}" presName="item2" presStyleLbl="node1" presStyleIdx="1" presStyleCnt="3">
        <dgm:presLayoutVars>
          <dgm:bulletEnabled val="1"/>
        </dgm:presLayoutVars>
      </dgm:prSet>
      <dgm:spPr/>
    </dgm:pt>
    <dgm:pt modelId="{C87AB4BB-3EA5-40E4-BCE6-CA53E5E9B943}" type="pres">
      <dgm:prSet presAssocID="{94200605-6A4A-4D99-9401-0AB1537455A1}" presName="item3" presStyleLbl="node1" presStyleIdx="2" presStyleCnt="3">
        <dgm:presLayoutVars>
          <dgm:bulletEnabled val="1"/>
        </dgm:presLayoutVars>
      </dgm:prSet>
      <dgm:spPr/>
    </dgm:pt>
    <dgm:pt modelId="{E6FB658A-6178-4FB3-B902-5B9C08062311}" type="pres">
      <dgm:prSet presAssocID="{D5C82264-0441-430E-B3C7-8DB90F35C676}" presName="funnel" presStyleLbl="trAlignAcc1" presStyleIdx="0" presStyleCnt="1"/>
      <dgm:spPr/>
    </dgm:pt>
  </dgm:ptLst>
  <dgm:cxnLst>
    <dgm:cxn modelId="{488DF62F-4F42-41CD-9735-1B601E5D1D44}" srcId="{D5C82264-0441-430E-B3C7-8DB90F35C676}" destId="{89105198-E66E-4473-8093-E687FB56072A}" srcOrd="2" destOrd="0" parTransId="{721A8B96-A843-4DE7-869E-513CAE6210DD}" sibTransId="{9A202B09-3600-4FA1-8EEC-05B9790297A5}"/>
    <dgm:cxn modelId="{6B432B36-995A-41E5-A39F-FB2939FCA13D}" srcId="{D5C82264-0441-430E-B3C7-8DB90F35C676}" destId="{798D8FCF-D22C-4602-AA0E-2C2E9D12389B}" srcOrd="0" destOrd="0" parTransId="{DA8341C5-A237-4EB0-9917-852E066DDEB5}" sibTransId="{79E85E0F-C25A-414F-BEB8-7F5310AC6E9A}"/>
    <dgm:cxn modelId="{46907D3E-3032-44F6-82BB-D561E03AD361}" type="presOf" srcId="{798D8FCF-D22C-4602-AA0E-2C2E9D12389B}" destId="{C87AB4BB-3EA5-40E4-BCE6-CA53E5E9B943}" srcOrd="0" destOrd="0" presId="urn:microsoft.com/office/officeart/2005/8/layout/funnel1"/>
    <dgm:cxn modelId="{7EE05F40-080C-49D3-A0F2-D2550E092CF2}" srcId="{D5C82264-0441-430E-B3C7-8DB90F35C676}" destId="{94200605-6A4A-4D99-9401-0AB1537455A1}" srcOrd="3" destOrd="0" parTransId="{F0E19F0D-C8BC-4BB9-9496-82E15A8B2882}" sibTransId="{6D13CF6C-D831-46AE-8F2F-75410086AE97}"/>
    <dgm:cxn modelId="{BC13BA4A-FA73-4E5A-978B-483CA9FA4E88}" type="presOf" srcId="{94200605-6A4A-4D99-9401-0AB1537455A1}" destId="{A0EAEDC8-C29F-48A9-B039-AAEB1B5E9E7E}" srcOrd="0" destOrd="0" presId="urn:microsoft.com/office/officeart/2005/8/layout/funnel1"/>
    <dgm:cxn modelId="{73085A6E-2091-4F80-90DD-437E7A531757}" type="presOf" srcId="{D5C82264-0441-430E-B3C7-8DB90F35C676}" destId="{E646BBE6-6651-46AF-AFAE-75C8436B89F3}" srcOrd="0" destOrd="0" presId="urn:microsoft.com/office/officeart/2005/8/layout/funnel1"/>
    <dgm:cxn modelId="{23CCDB5A-DD14-4FF7-95D8-6F662639CAFA}" type="presOf" srcId="{89105198-E66E-4473-8093-E687FB56072A}" destId="{B89E3A5F-D9EE-4FB6-9A08-5E43F0DC0341}" srcOrd="0" destOrd="0" presId="urn:microsoft.com/office/officeart/2005/8/layout/funnel1"/>
    <dgm:cxn modelId="{BFA44CB2-A81B-44D1-BCFF-488D898A47E7}" srcId="{D5C82264-0441-430E-B3C7-8DB90F35C676}" destId="{41B52DFF-4F6B-4D84-AE2F-D8A7E8F8DFB2}" srcOrd="1" destOrd="0" parTransId="{58B3B284-AB4F-4CD4-B0A6-4C2A9F728E14}" sibTransId="{288E8123-174C-4FEE-8A7B-066B073E279B}"/>
    <dgm:cxn modelId="{2B61B0D8-3CBF-485F-A03E-EA0586FB61BF}" type="presOf" srcId="{41B52DFF-4F6B-4D84-AE2F-D8A7E8F8DFB2}" destId="{7B19FD16-A59D-4A3E-A539-B2CDD9E74382}" srcOrd="0" destOrd="0" presId="urn:microsoft.com/office/officeart/2005/8/layout/funnel1"/>
    <dgm:cxn modelId="{EBCF8BDD-9CF2-4294-A480-33AD223DD01C}" type="presParOf" srcId="{E646BBE6-6651-46AF-AFAE-75C8436B89F3}" destId="{87D70932-7EF5-4676-A426-A832F22895FB}" srcOrd="0" destOrd="0" presId="urn:microsoft.com/office/officeart/2005/8/layout/funnel1"/>
    <dgm:cxn modelId="{3D8FA3CC-4E03-40B9-8A7B-7EEA4E88BF8D}" type="presParOf" srcId="{E646BBE6-6651-46AF-AFAE-75C8436B89F3}" destId="{852A7F86-A86D-4947-8CAB-907BE76A70A3}" srcOrd="1" destOrd="0" presId="urn:microsoft.com/office/officeart/2005/8/layout/funnel1"/>
    <dgm:cxn modelId="{2B8E1EE0-B04A-4C8F-8467-4494A1296861}" type="presParOf" srcId="{E646BBE6-6651-46AF-AFAE-75C8436B89F3}" destId="{A0EAEDC8-C29F-48A9-B039-AAEB1B5E9E7E}" srcOrd="2" destOrd="0" presId="urn:microsoft.com/office/officeart/2005/8/layout/funnel1"/>
    <dgm:cxn modelId="{B945CDAA-5AB1-4128-AF63-D4957705ECF6}" type="presParOf" srcId="{E646BBE6-6651-46AF-AFAE-75C8436B89F3}" destId="{B89E3A5F-D9EE-4FB6-9A08-5E43F0DC0341}" srcOrd="3" destOrd="0" presId="urn:microsoft.com/office/officeart/2005/8/layout/funnel1"/>
    <dgm:cxn modelId="{EE5BAE1F-95B1-4E31-9A19-C6EF10949796}" type="presParOf" srcId="{E646BBE6-6651-46AF-AFAE-75C8436B89F3}" destId="{7B19FD16-A59D-4A3E-A539-B2CDD9E74382}" srcOrd="4" destOrd="0" presId="urn:microsoft.com/office/officeart/2005/8/layout/funnel1"/>
    <dgm:cxn modelId="{ACDDC0DD-1538-4311-86E1-08F1CE7F90CB}" type="presParOf" srcId="{E646BBE6-6651-46AF-AFAE-75C8436B89F3}" destId="{C87AB4BB-3EA5-40E4-BCE6-CA53E5E9B943}" srcOrd="5" destOrd="0" presId="urn:microsoft.com/office/officeart/2005/8/layout/funnel1"/>
    <dgm:cxn modelId="{EEDFCFE5-B3E6-4E2A-A53D-50E6ADB35F19}" type="presParOf" srcId="{E646BBE6-6651-46AF-AFAE-75C8436B89F3}" destId="{E6FB658A-6178-4FB3-B902-5B9C08062311}"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E1703C-E643-430D-B705-AAB9EE74E89D}"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uk-UA"/>
        </a:p>
      </dgm:t>
    </dgm:pt>
    <dgm:pt modelId="{5EFBDE42-9B04-4942-9A4C-1A7E6D10079C}">
      <dgm:prSet phldrT="[Текст]" custT="1"/>
      <dgm:spPr/>
      <dgm:t>
        <a:bodyPr/>
        <a:lstStyle/>
        <a:p>
          <a:r>
            <a:rPr lang="en-US" sz="1600" b="1" dirty="0">
              <a:latin typeface="Open Sans" panose="020B0604020202020204" charset="0"/>
              <a:ea typeface="Open Sans" panose="020B0604020202020204" charset="0"/>
              <a:cs typeface="Open Sans" panose="020B0604020202020204" charset="0"/>
            </a:rPr>
            <a:t>Reuse code</a:t>
          </a:r>
          <a:r>
            <a:rPr lang="en-US" sz="1600" dirty="0">
              <a:latin typeface="Open Sans" panose="020B0604020202020204" charset="0"/>
              <a:ea typeface="Open Sans" panose="020B0604020202020204" charset="0"/>
              <a:cs typeface="Open Sans" panose="020B0604020202020204" charset="0"/>
            </a:rPr>
            <a:t> across components when using ES6 classes</a:t>
          </a:r>
          <a:endParaRPr lang="uk-UA" sz="1600" dirty="0"/>
        </a:p>
      </dgm:t>
    </dgm:pt>
    <dgm:pt modelId="{AEE4F723-433E-4C23-8C9F-AFD28EA3A589}" type="parTrans" cxnId="{5941C3D2-09C4-4C80-ABF1-E6F7A3859620}">
      <dgm:prSet/>
      <dgm:spPr/>
      <dgm:t>
        <a:bodyPr/>
        <a:lstStyle/>
        <a:p>
          <a:endParaRPr lang="uk-UA" sz="1600"/>
        </a:p>
      </dgm:t>
    </dgm:pt>
    <dgm:pt modelId="{17BB1744-E26C-4BE3-84D6-BA2776ABCE51}" type="sibTrans" cxnId="{5941C3D2-09C4-4C80-ABF1-E6F7A3859620}">
      <dgm:prSet/>
      <dgm:spPr/>
      <dgm:t>
        <a:bodyPr/>
        <a:lstStyle/>
        <a:p>
          <a:endParaRPr lang="uk-UA" sz="1600"/>
        </a:p>
      </dgm:t>
    </dgm:pt>
    <dgm:pt modelId="{2DC7D0B6-D1DE-4B2C-8AF6-8B46ADED1819}">
      <dgm:prSet phldrT="[Текст]" custT="1"/>
      <dgm:spPr/>
      <dgm:t>
        <a:bodyPr/>
        <a:lstStyle/>
        <a:p>
          <a:pPr>
            <a:buFont typeface="Arial" panose="020B0604020202020204" pitchFamily="34" charset="0"/>
            <a:buChar char="•"/>
          </a:pPr>
          <a:r>
            <a:rPr lang="en-US" sz="1600" b="1">
              <a:latin typeface="Open Sans" panose="020B0604020202020204" charset="0"/>
              <a:ea typeface="Open Sans" panose="020B0604020202020204" charset="0"/>
              <a:cs typeface="Open Sans" panose="020B0604020202020204" charset="0"/>
            </a:rPr>
            <a:t>The lowest level of indirection</a:t>
          </a:r>
          <a:r>
            <a:rPr lang="en-US" sz="1600">
              <a:latin typeface="Open Sans" panose="020B0604020202020204" charset="0"/>
              <a:ea typeface="Open Sans" panose="020B0604020202020204" charset="0"/>
              <a:cs typeface="Open Sans" panose="020B0604020202020204" charset="0"/>
            </a:rPr>
            <a:t> - it’s clear which component is called and the state is isolated.</a:t>
          </a:r>
          <a:endParaRPr lang="uk-UA" sz="1600" dirty="0"/>
        </a:p>
      </dgm:t>
    </dgm:pt>
    <dgm:pt modelId="{2EB0362B-53BE-4913-BC8E-072C2736B5E9}" type="parTrans" cxnId="{95915083-0A24-40BE-8C42-9D047FED0BAD}">
      <dgm:prSet/>
      <dgm:spPr/>
      <dgm:t>
        <a:bodyPr/>
        <a:lstStyle/>
        <a:p>
          <a:endParaRPr lang="uk-UA" sz="1600"/>
        </a:p>
      </dgm:t>
    </dgm:pt>
    <dgm:pt modelId="{D9D574FF-70F7-449E-9C79-86305B8B4B36}" type="sibTrans" cxnId="{95915083-0A24-40BE-8C42-9D047FED0BAD}">
      <dgm:prSet/>
      <dgm:spPr/>
      <dgm:t>
        <a:bodyPr/>
        <a:lstStyle/>
        <a:p>
          <a:endParaRPr lang="uk-UA" sz="1600"/>
        </a:p>
      </dgm:t>
    </dgm:pt>
    <dgm:pt modelId="{C528CB55-4D6E-436B-A513-B14F88F47E4E}">
      <dgm:prSet phldrT="[Текст]" custT="1"/>
      <dgm:spPr/>
      <dgm:t>
        <a:bodyPr/>
        <a:lstStyle/>
        <a:p>
          <a:pPr>
            <a:buFont typeface="Arial" panose="020B0604020202020204" pitchFamily="34" charset="0"/>
            <a:buChar char="•"/>
          </a:pPr>
          <a:r>
            <a:rPr lang="en-US" sz="1600" b="1">
              <a:latin typeface="Open Sans" panose="020B0604020202020204" charset="0"/>
              <a:ea typeface="Open Sans" panose="020B0604020202020204" charset="0"/>
              <a:cs typeface="Open Sans" panose="020B0604020202020204" charset="0"/>
            </a:rPr>
            <a:t>No naming collision issues </a:t>
          </a:r>
          <a:r>
            <a:rPr lang="en-US" sz="1600">
              <a:latin typeface="Open Sans" panose="020B0604020202020204" charset="0"/>
              <a:ea typeface="Open Sans" panose="020B0604020202020204" charset="0"/>
              <a:cs typeface="Open Sans" panose="020B0604020202020204" charset="0"/>
            </a:rPr>
            <a:t>for props, state and class methods.</a:t>
          </a:r>
          <a:endParaRPr lang="uk-UA" sz="1600" dirty="0"/>
        </a:p>
      </dgm:t>
    </dgm:pt>
    <dgm:pt modelId="{63B8ABB2-1235-4F12-ABE7-BDEDDFB00EF4}" type="parTrans" cxnId="{31272A7B-2E9B-462D-9302-C1E9A509DDD1}">
      <dgm:prSet/>
      <dgm:spPr/>
      <dgm:t>
        <a:bodyPr/>
        <a:lstStyle/>
        <a:p>
          <a:endParaRPr lang="uk-UA" sz="1600"/>
        </a:p>
      </dgm:t>
    </dgm:pt>
    <dgm:pt modelId="{CD50B936-8CAB-49B2-85D3-A6D7026954F5}" type="sibTrans" cxnId="{31272A7B-2E9B-462D-9302-C1E9A509DDD1}">
      <dgm:prSet/>
      <dgm:spPr/>
      <dgm:t>
        <a:bodyPr/>
        <a:lstStyle/>
        <a:p>
          <a:endParaRPr lang="uk-UA" sz="1600"/>
        </a:p>
      </dgm:t>
    </dgm:pt>
    <dgm:pt modelId="{A7F79CFB-7E9A-4E31-A704-35DC5B47757D}">
      <dgm:prSet phldrT="[Текст]" custT="1"/>
      <dgm:spPr/>
      <dgm:t>
        <a:bodyPr/>
        <a:lstStyle/>
        <a:p>
          <a:pPr>
            <a:buFont typeface="Arial" panose="020B0604020202020204" pitchFamily="34" charset="0"/>
            <a:buChar char="•"/>
          </a:pPr>
          <a:r>
            <a:rPr lang="en-US" sz="1600" b="1">
              <a:latin typeface="Open Sans" panose="020B0604020202020204" charset="0"/>
              <a:ea typeface="Open Sans" panose="020B0604020202020204" charset="0"/>
              <a:cs typeface="Open Sans" panose="020B0604020202020204" charset="0"/>
            </a:rPr>
            <a:t>No need to deal with boiler code and hoisting static methods.</a:t>
          </a:r>
          <a:endParaRPr lang="uk-UA" sz="1600" b="1" dirty="0"/>
        </a:p>
      </dgm:t>
    </dgm:pt>
    <dgm:pt modelId="{54ABCE17-294B-450D-BA0E-BCA74354A489}" type="parTrans" cxnId="{B07C4752-2272-4A92-AC42-25557F61F9B5}">
      <dgm:prSet/>
      <dgm:spPr/>
      <dgm:t>
        <a:bodyPr/>
        <a:lstStyle/>
        <a:p>
          <a:endParaRPr lang="uk-UA" sz="1600"/>
        </a:p>
      </dgm:t>
    </dgm:pt>
    <dgm:pt modelId="{302D3854-89A8-4BC2-9AB8-7DD432B70F5F}" type="sibTrans" cxnId="{B07C4752-2272-4A92-AC42-25557F61F9B5}">
      <dgm:prSet/>
      <dgm:spPr/>
      <dgm:t>
        <a:bodyPr/>
        <a:lstStyle/>
        <a:p>
          <a:endParaRPr lang="uk-UA" sz="1600"/>
        </a:p>
      </dgm:t>
    </dgm:pt>
    <dgm:pt modelId="{646BC7CA-9E6C-4CB1-A10E-4EAB5FFCCC57}" type="pres">
      <dgm:prSet presAssocID="{5CE1703C-E643-430D-B705-AAB9EE74E89D}" presName="linear" presStyleCnt="0">
        <dgm:presLayoutVars>
          <dgm:dir/>
          <dgm:animLvl val="lvl"/>
          <dgm:resizeHandles val="exact"/>
        </dgm:presLayoutVars>
      </dgm:prSet>
      <dgm:spPr/>
    </dgm:pt>
    <dgm:pt modelId="{3E0FD994-769C-4AF8-BC73-DBA0A1707797}" type="pres">
      <dgm:prSet presAssocID="{5EFBDE42-9B04-4942-9A4C-1A7E6D10079C}" presName="parentLin" presStyleCnt="0"/>
      <dgm:spPr/>
    </dgm:pt>
    <dgm:pt modelId="{3FBEDC35-4265-4EDC-ACC2-6E548864CE98}" type="pres">
      <dgm:prSet presAssocID="{5EFBDE42-9B04-4942-9A4C-1A7E6D10079C}" presName="parentLeftMargin" presStyleLbl="node1" presStyleIdx="0" presStyleCnt="4"/>
      <dgm:spPr/>
    </dgm:pt>
    <dgm:pt modelId="{04518AD5-864C-4082-8818-489F4B377BF4}" type="pres">
      <dgm:prSet presAssocID="{5EFBDE42-9B04-4942-9A4C-1A7E6D10079C}" presName="parentText" presStyleLbl="node1" presStyleIdx="0" presStyleCnt="4" custScaleX="128424">
        <dgm:presLayoutVars>
          <dgm:chMax val="0"/>
          <dgm:bulletEnabled val="1"/>
        </dgm:presLayoutVars>
      </dgm:prSet>
      <dgm:spPr/>
    </dgm:pt>
    <dgm:pt modelId="{4DC5BB84-84D2-4295-A65C-2E5F4F1EA556}" type="pres">
      <dgm:prSet presAssocID="{5EFBDE42-9B04-4942-9A4C-1A7E6D10079C}" presName="negativeSpace" presStyleCnt="0"/>
      <dgm:spPr/>
    </dgm:pt>
    <dgm:pt modelId="{7A5BC451-FCDA-44D5-8B3A-A397E4C9230A}" type="pres">
      <dgm:prSet presAssocID="{5EFBDE42-9B04-4942-9A4C-1A7E6D10079C}" presName="childText" presStyleLbl="conFgAcc1" presStyleIdx="0" presStyleCnt="4">
        <dgm:presLayoutVars>
          <dgm:bulletEnabled val="1"/>
        </dgm:presLayoutVars>
      </dgm:prSet>
      <dgm:spPr/>
    </dgm:pt>
    <dgm:pt modelId="{D6D4B5DD-AD46-4DAD-BBBE-987C1DD47159}" type="pres">
      <dgm:prSet presAssocID="{17BB1744-E26C-4BE3-84D6-BA2776ABCE51}" presName="spaceBetweenRectangles" presStyleCnt="0"/>
      <dgm:spPr/>
    </dgm:pt>
    <dgm:pt modelId="{571B08BC-CDEE-4637-8D94-FD868ABCC31C}" type="pres">
      <dgm:prSet presAssocID="{2DC7D0B6-D1DE-4B2C-8AF6-8B46ADED1819}" presName="parentLin" presStyleCnt="0"/>
      <dgm:spPr/>
    </dgm:pt>
    <dgm:pt modelId="{5E85283C-F410-4D34-B62D-8C8DD7F2A845}" type="pres">
      <dgm:prSet presAssocID="{2DC7D0B6-D1DE-4B2C-8AF6-8B46ADED1819}" presName="parentLeftMargin" presStyleLbl="node1" presStyleIdx="0" presStyleCnt="4"/>
      <dgm:spPr/>
    </dgm:pt>
    <dgm:pt modelId="{3B84AB60-753A-40C4-BD5F-5957631B832D}" type="pres">
      <dgm:prSet presAssocID="{2DC7D0B6-D1DE-4B2C-8AF6-8B46ADED1819}" presName="parentText" presStyleLbl="node1" presStyleIdx="1" presStyleCnt="4" custScaleX="128421">
        <dgm:presLayoutVars>
          <dgm:chMax val="0"/>
          <dgm:bulletEnabled val="1"/>
        </dgm:presLayoutVars>
      </dgm:prSet>
      <dgm:spPr/>
    </dgm:pt>
    <dgm:pt modelId="{11E3E691-F3B5-4234-820D-875720A7C067}" type="pres">
      <dgm:prSet presAssocID="{2DC7D0B6-D1DE-4B2C-8AF6-8B46ADED1819}" presName="negativeSpace" presStyleCnt="0"/>
      <dgm:spPr/>
    </dgm:pt>
    <dgm:pt modelId="{5C415A3C-D9CF-4C2A-B6BC-9550CEF7F8B1}" type="pres">
      <dgm:prSet presAssocID="{2DC7D0B6-D1DE-4B2C-8AF6-8B46ADED1819}" presName="childText" presStyleLbl="conFgAcc1" presStyleIdx="1" presStyleCnt="4">
        <dgm:presLayoutVars>
          <dgm:bulletEnabled val="1"/>
        </dgm:presLayoutVars>
      </dgm:prSet>
      <dgm:spPr/>
    </dgm:pt>
    <dgm:pt modelId="{4EE04B8E-E799-49E4-966C-95508F76D26A}" type="pres">
      <dgm:prSet presAssocID="{D9D574FF-70F7-449E-9C79-86305B8B4B36}" presName="spaceBetweenRectangles" presStyleCnt="0"/>
      <dgm:spPr/>
    </dgm:pt>
    <dgm:pt modelId="{EED59AF1-F4A2-4380-B52C-48C6FAB4D9DE}" type="pres">
      <dgm:prSet presAssocID="{C528CB55-4D6E-436B-A513-B14F88F47E4E}" presName="parentLin" presStyleCnt="0"/>
      <dgm:spPr/>
    </dgm:pt>
    <dgm:pt modelId="{87CFAE04-C06F-44EE-87CA-D0AE246E6129}" type="pres">
      <dgm:prSet presAssocID="{C528CB55-4D6E-436B-A513-B14F88F47E4E}" presName="parentLeftMargin" presStyleLbl="node1" presStyleIdx="1" presStyleCnt="4"/>
      <dgm:spPr/>
    </dgm:pt>
    <dgm:pt modelId="{B51DAC55-CCC4-48AA-A17B-95DEA4F4268E}" type="pres">
      <dgm:prSet presAssocID="{C528CB55-4D6E-436B-A513-B14F88F47E4E}" presName="parentText" presStyleLbl="node1" presStyleIdx="2" presStyleCnt="4" custScaleX="128424">
        <dgm:presLayoutVars>
          <dgm:chMax val="0"/>
          <dgm:bulletEnabled val="1"/>
        </dgm:presLayoutVars>
      </dgm:prSet>
      <dgm:spPr/>
    </dgm:pt>
    <dgm:pt modelId="{6D510F52-FE07-4E85-B360-FEB2AA41DF13}" type="pres">
      <dgm:prSet presAssocID="{C528CB55-4D6E-436B-A513-B14F88F47E4E}" presName="negativeSpace" presStyleCnt="0"/>
      <dgm:spPr/>
    </dgm:pt>
    <dgm:pt modelId="{0F73AA6B-9D5A-4EA6-B2BF-E9959813BEA2}" type="pres">
      <dgm:prSet presAssocID="{C528CB55-4D6E-436B-A513-B14F88F47E4E}" presName="childText" presStyleLbl="conFgAcc1" presStyleIdx="2" presStyleCnt="4">
        <dgm:presLayoutVars>
          <dgm:bulletEnabled val="1"/>
        </dgm:presLayoutVars>
      </dgm:prSet>
      <dgm:spPr/>
    </dgm:pt>
    <dgm:pt modelId="{F0BDEB22-04C3-4B11-9BD8-11D810A310A5}" type="pres">
      <dgm:prSet presAssocID="{CD50B936-8CAB-49B2-85D3-A6D7026954F5}" presName="spaceBetweenRectangles" presStyleCnt="0"/>
      <dgm:spPr/>
    </dgm:pt>
    <dgm:pt modelId="{7112A5B1-5DFC-49A2-8029-10002D380CA8}" type="pres">
      <dgm:prSet presAssocID="{A7F79CFB-7E9A-4E31-A704-35DC5B47757D}" presName="parentLin" presStyleCnt="0"/>
      <dgm:spPr/>
    </dgm:pt>
    <dgm:pt modelId="{56DC98FB-45C3-43BA-A2EF-AB7CADFF15D9}" type="pres">
      <dgm:prSet presAssocID="{A7F79CFB-7E9A-4E31-A704-35DC5B47757D}" presName="parentLeftMargin" presStyleLbl="node1" presStyleIdx="2" presStyleCnt="4"/>
      <dgm:spPr/>
    </dgm:pt>
    <dgm:pt modelId="{129957D6-1502-4F77-AC27-008CA97E9815}" type="pres">
      <dgm:prSet presAssocID="{A7F79CFB-7E9A-4E31-A704-35DC5B47757D}" presName="parentText" presStyleLbl="node1" presStyleIdx="3" presStyleCnt="4" custScaleX="128424">
        <dgm:presLayoutVars>
          <dgm:chMax val="0"/>
          <dgm:bulletEnabled val="1"/>
        </dgm:presLayoutVars>
      </dgm:prSet>
      <dgm:spPr/>
    </dgm:pt>
    <dgm:pt modelId="{69572543-6BB8-4080-9B3D-EBAE776F4B5F}" type="pres">
      <dgm:prSet presAssocID="{A7F79CFB-7E9A-4E31-A704-35DC5B47757D}" presName="negativeSpace" presStyleCnt="0"/>
      <dgm:spPr/>
    </dgm:pt>
    <dgm:pt modelId="{050373E7-F147-4F34-90BA-F7A986CFDFAC}" type="pres">
      <dgm:prSet presAssocID="{A7F79CFB-7E9A-4E31-A704-35DC5B47757D}" presName="childText" presStyleLbl="conFgAcc1" presStyleIdx="3" presStyleCnt="4">
        <dgm:presLayoutVars>
          <dgm:bulletEnabled val="1"/>
        </dgm:presLayoutVars>
      </dgm:prSet>
      <dgm:spPr/>
    </dgm:pt>
  </dgm:ptLst>
  <dgm:cxnLst>
    <dgm:cxn modelId="{8B396007-8347-48FC-93F0-290DDCD420CA}" type="presOf" srcId="{A7F79CFB-7E9A-4E31-A704-35DC5B47757D}" destId="{129957D6-1502-4F77-AC27-008CA97E9815}" srcOrd="1" destOrd="0" presId="urn:microsoft.com/office/officeart/2005/8/layout/list1"/>
    <dgm:cxn modelId="{D5EFFA08-EF75-440F-B428-913E45B46081}" type="presOf" srcId="{5EFBDE42-9B04-4942-9A4C-1A7E6D10079C}" destId="{04518AD5-864C-4082-8818-489F4B377BF4}" srcOrd="1" destOrd="0" presId="urn:microsoft.com/office/officeart/2005/8/layout/list1"/>
    <dgm:cxn modelId="{9C251418-3367-430B-A074-4ED02553C141}" type="presOf" srcId="{C528CB55-4D6E-436B-A513-B14F88F47E4E}" destId="{87CFAE04-C06F-44EE-87CA-D0AE246E6129}" srcOrd="0" destOrd="0" presId="urn:microsoft.com/office/officeart/2005/8/layout/list1"/>
    <dgm:cxn modelId="{4CEFB930-E8ED-4B98-9F5D-D5A06F706049}" type="presOf" srcId="{5CE1703C-E643-430D-B705-AAB9EE74E89D}" destId="{646BC7CA-9E6C-4CB1-A10E-4EAB5FFCCC57}" srcOrd="0" destOrd="0" presId="urn:microsoft.com/office/officeart/2005/8/layout/list1"/>
    <dgm:cxn modelId="{1A963366-D77F-419F-89E6-EDCB524AA916}" type="presOf" srcId="{2DC7D0B6-D1DE-4B2C-8AF6-8B46ADED1819}" destId="{5E85283C-F410-4D34-B62D-8C8DD7F2A845}" srcOrd="0" destOrd="0" presId="urn:microsoft.com/office/officeart/2005/8/layout/list1"/>
    <dgm:cxn modelId="{B07C4752-2272-4A92-AC42-25557F61F9B5}" srcId="{5CE1703C-E643-430D-B705-AAB9EE74E89D}" destId="{A7F79CFB-7E9A-4E31-A704-35DC5B47757D}" srcOrd="3" destOrd="0" parTransId="{54ABCE17-294B-450D-BA0E-BCA74354A489}" sibTransId="{302D3854-89A8-4BC2-9AB8-7DD432B70F5F}"/>
    <dgm:cxn modelId="{31272A7B-2E9B-462D-9302-C1E9A509DDD1}" srcId="{5CE1703C-E643-430D-B705-AAB9EE74E89D}" destId="{C528CB55-4D6E-436B-A513-B14F88F47E4E}" srcOrd="2" destOrd="0" parTransId="{63B8ABB2-1235-4F12-ABE7-BDEDDFB00EF4}" sibTransId="{CD50B936-8CAB-49B2-85D3-A6D7026954F5}"/>
    <dgm:cxn modelId="{95915083-0A24-40BE-8C42-9D047FED0BAD}" srcId="{5CE1703C-E643-430D-B705-AAB9EE74E89D}" destId="{2DC7D0B6-D1DE-4B2C-8AF6-8B46ADED1819}" srcOrd="1" destOrd="0" parTransId="{2EB0362B-53BE-4913-BC8E-072C2736B5E9}" sibTransId="{D9D574FF-70F7-449E-9C79-86305B8B4B36}"/>
    <dgm:cxn modelId="{B35F8590-88CD-411F-884D-5245394D3F7E}" type="presOf" srcId="{5EFBDE42-9B04-4942-9A4C-1A7E6D10079C}" destId="{3FBEDC35-4265-4EDC-ACC2-6E548864CE98}" srcOrd="0" destOrd="0" presId="urn:microsoft.com/office/officeart/2005/8/layout/list1"/>
    <dgm:cxn modelId="{682CB6B2-6080-480B-9D0D-FE49933B2E44}" type="presOf" srcId="{C528CB55-4D6E-436B-A513-B14F88F47E4E}" destId="{B51DAC55-CCC4-48AA-A17B-95DEA4F4268E}" srcOrd="1" destOrd="0" presId="urn:microsoft.com/office/officeart/2005/8/layout/list1"/>
    <dgm:cxn modelId="{5941C3D2-09C4-4C80-ABF1-E6F7A3859620}" srcId="{5CE1703C-E643-430D-B705-AAB9EE74E89D}" destId="{5EFBDE42-9B04-4942-9A4C-1A7E6D10079C}" srcOrd="0" destOrd="0" parTransId="{AEE4F723-433E-4C23-8C9F-AFD28EA3A589}" sibTransId="{17BB1744-E26C-4BE3-84D6-BA2776ABCE51}"/>
    <dgm:cxn modelId="{36E766F2-30A6-4FB3-B80D-F8E9833ACAFD}" type="presOf" srcId="{2DC7D0B6-D1DE-4B2C-8AF6-8B46ADED1819}" destId="{3B84AB60-753A-40C4-BD5F-5957631B832D}" srcOrd="1" destOrd="0" presId="urn:microsoft.com/office/officeart/2005/8/layout/list1"/>
    <dgm:cxn modelId="{CF3AA9FE-886D-4F55-AE9B-5E44FC07A774}" type="presOf" srcId="{A7F79CFB-7E9A-4E31-A704-35DC5B47757D}" destId="{56DC98FB-45C3-43BA-A2EF-AB7CADFF15D9}" srcOrd="0" destOrd="0" presId="urn:microsoft.com/office/officeart/2005/8/layout/list1"/>
    <dgm:cxn modelId="{E06A98BB-CE2C-4A09-BF49-F271310A1B9B}" type="presParOf" srcId="{646BC7CA-9E6C-4CB1-A10E-4EAB5FFCCC57}" destId="{3E0FD994-769C-4AF8-BC73-DBA0A1707797}" srcOrd="0" destOrd="0" presId="urn:microsoft.com/office/officeart/2005/8/layout/list1"/>
    <dgm:cxn modelId="{9B939093-F20A-4FFF-A761-B0B974E5639F}" type="presParOf" srcId="{3E0FD994-769C-4AF8-BC73-DBA0A1707797}" destId="{3FBEDC35-4265-4EDC-ACC2-6E548864CE98}" srcOrd="0" destOrd="0" presId="urn:microsoft.com/office/officeart/2005/8/layout/list1"/>
    <dgm:cxn modelId="{A038F98F-5912-4674-952A-A0C1F2972D61}" type="presParOf" srcId="{3E0FD994-769C-4AF8-BC73-DBA0A1707797}" destId="{04518AD5-864C-4082-8818-489F4B377BF4}" srcOrd="1" destOrd="0" presId="urn:microsoft.com/office/officeart/2005/8/layout/list1"/>
    <dgm:cxn modelId="{5569A692-0701-473C-A2B6-7CB219396FB1}" type="presParOf" srcId="{646BC7CA-9E6C-4CB1-A10E-4EAB5FFCCC57}" destId="{4DC5BB84-84D2-4295-A65C-2E5F4F1EA556}" srcOrd="1" destOrd="0" presId="urn:microsoft.com/office/officeart/2005/8/layout/list1"/>
    <dgm:cxn modelId="{8376EDC4-7E27-4D9B-B811-1486C407489B}" type="presParOf" srcId="{646BC7CA-9E6C-4CB1-A10E-4EAB5FFCCC57}" destId="{7A5BC451-FCDA-44D5-8B3A-A397E4C9230A}" srcOrd="2" destOrd="0" presId="urn:microsoft.com/office/officeart/2005/8/layout/list1"/>
    <dgm:cxn modelId="{8E9CB008-CD9C-4C22-A0C0-B56D4E3FE74A}" type="presParOf" srcId="{646BC7CA-9E6C-4CB1-A10E-4EAB5FFCCC57}" destId="{D6D4B5DD-AD46-4DAD-BBBE-987C1DD47159}" srcOrd="3" destOrd="0" presId="urn:microsoft.com/office/officeart/2005/8/layout/list1"/>
    <dgm:cxn modelId="{8C1FE8C4-CC98-476E-B83F-678C28B68ADE}" type="presParOf" srcId="{646BC7CA-9E6C-4CB1-A10E-4EAB5FFCCC57}" destId="{571B08BC-CDEE-4637-8D94-FD868ABCC31C}" srcOrd="4" destOrd="0" presId="urn:microsoft.com/office/officeart/2005/8/layout/list1"/>
    <dgm:cxn modelId="{4A8D3313-3189-43DE-A920-D15EC4D9A108}" type="presParOf" srcId="{571B08BC-CDEE-4637-8D94-FD868ABCC31C}" destId="{5E85283C-F410-4D34-B62D-8C8DD7F2A845}" srcOrd="0" destOrd="0" presId="urn:microsoft.com/office/officeart/2005/8/layout/list1"/>
    <dgm:cxn modelId="{1837B91E-A5AB-448F-9AA0-699B0D198ED4}" type="presParOf" srcId="{571B08BC-CDEE-4637-8D94-FD868ABCC31C}" destId="{3B84AB60-753A-40C4-BD5F-5957631B832D}" srcOrd="1" destOrd="0" presId="urn:microsoft.com/office/officeart/2005/8/layout/list1"/>
    <dgm:cxn modelId="{CAD9F656-B2D4-44F4-AF9D-79C2E533313C}" type="presParOf" srcId="{646BC7CA-9E6C-4CB1-A10E-4EAB5FFCCC57}" destId="{11E3E691-F3B5-4234-820D-875720A7C067}" srcOrd="5" destOrd="0" presId="urn:microsoft.com/office/officeart/2005/8/layout/list1"/>
    <dgm:cxn modelId="{8DBBA7E3-1125-434F-92B5-02F5F7043A98}" type="presParOf" srcId="{646BC7CA-9E6C-4CB1-A10E-4EAB5FFCCC57}" destId="{5C415A3C-D9CF-4C2A-B6BC-9550CEF7F8B1}" srcOrd="6" destOrd="0" presId="urn:microsoft.com/office/officeart/2005/8/layout/list1"/>
    <dgm:cxn modelId="{0E81DF81-8024-47BB-9BAC-4F6BFA5E5CB3}" type="presParOf" srcId="{646BC7CA-9E6C-4CB1-A10E-4EAB5FFCCC57}" destId="{4EE04B8E-E799-49E4-966C-95508F76D26A}" srcOrd="7" destOrd="0" presId="urn:microsoft.com/office/officeart/2005/8/layout/list1"/>
    <dgm:cxn modelId="{991859D3-F2AC-471A-8125-2CA44DD95143}" type="presParOf" srcId="{646BC7CA-9E6C-4CB1-A10E-4EAB5FFCCC57}" destId="{EED59AF1-F4A2-4380-B52C-48C6FAB4D9DE}" srcOrd="8" destOrd="0" presId="urn:microsoft.com/office/officeart/2005/8/layout/list1"/>
    <dgm:cxn modelId="{DB8DAEB7-0CBD-40E9-BCC2-48ABD81F9189}" type="presParOf" srcId="{EED59AF1-F4A2-4380-B52C-48C6FAB4D9DE}" destId="{87CFAE04-C06F-44EE-87CA-D0AE246E6129}" srcOrd="0" destOrd="0" presId="urn:microsoft.com/office/officeart/2005/8/layout/list1"/>
    <dgm:cxn modelId="{755D81D7-A159-46A0-80B1-F34BB5C983A4}" type="presParOf" srcId="{EED59AF1-F4A2-4380-B52C-48C6FAB4D9DE}" destId="{B51DAC55-CCC4-48AA-A17B-95DEA4F4268E}" srcOrd="1" destOrd="0" presId="urn:microsoft.com/office/officeart/2005/8/layout/list1"/>
    <dgm:cxn modelId="{1B4B2DB4-A0B7-43BE-AA08-4EEC3916AA48}" type="presParOf" srcId="{646BC7CA-9E6C-4CB1-A10E-4EAB5FFCCC57}" destId="{6D510F52-FE07-4E85-B360-FEB2AA41DF13}" srcOrd="9" destOrd="0" presId="urn:microsoft.com/office/officeart/2005/8/layout/list1"/>
    <dgm:cxn modelId="{4220384E-E1F7-48AF-B427-408C56F39BF1}" type="presParOf" srcId="{646BC7CA-9E6C-4CB1-A10E-4EAB5FFCCC57}" destId="{0F73AA6B-9D5A-4EA6-B2BF-E9959813BEA2}" srcOrd="10" destOrd="0" presId="urn:microsoft.com/office/officeart/2005/8/layout/list1"/>
    <dgm:cxn modelId="{B0FEF9BC-34A6-4F15-B27D-45158DAD4C49}" type="presParOf" srcId="{646BC7CA-9E6C-4CB1-A10E-4EAB5FFCCC57}" destId="{F0BDEB22-04C3-4B11-9BD8-11D810A310A5}" srcOrd="11" destOrd="0" presId="urn:microsoft.com/office/officeart/2005/8/layout/list1"/>
    <dgm:cxn modelId="{E0F88875-4D51-4C7E-8052-BDB2780157A7}" type="presParOf" srcId="{646BC7CA-9E6C-4CB1-A10E-4EAB5FFCCC57}" destId="{7112A5B1-5DFC-49A2-8029-10002D380CA8}" srcOrd="12" destOrd="0" presId="urn:microsoft.com/office/officeart/2005/8/layout/list1"/>
    <dgm:cxn modelId="{E4A5FB1C-545E-4D11-9606-41DBFC2B35E4}" type="presParOf" srcId="{7112A5B1-5DFC-49A2-8029-10002D380CA8}" destId="{56DC98FB-45C3-43BA-A2EF-AB7CADFF15D9}" srcOrd="0" destOrd="0" presId="urn:microsoft.com/office/officeart/2005/8/layout/list1"/>
    <dgm:cxn modelId="{82C70187-ACBD-4E80-B03A-67D5F14CF769}" type="presParOf" srcId="{7112A5B1-5DFC-49A2-8029-10002D380CA8}" destId="{129957D6-1502-4F77-AC27-008CA97E9815}" srcOrd="1" destOrd="0" presId="urn:microsoft.com/office/officeart/2005/8/layout/list1"/>
    <dgm:cxn modelId="{C384FDE0-1536-40B1-A605-07FAFF281EA6}" type="presParOf" srcId="{646BC7CA-9E6C-4CB1-A10E-4EAB5FFCCC57}" destId="{69572543-6BB8-4080-9B3D-EBAE776F4B5F}" srcOrd="13" destOrd="0" presId="urn:microsoft.com/office/officeart/2005/8/layout/list1"/>
    <dgm:cxn modelId="{17ACDA8C-55E3-4CD5-92AA-BEC790E92892}" type="presParOf" srcId="{646BC7CA-9E6C-4CB1-A10E-4EAB5FFCCC57}" destId="{050373E7-F147-4F34-90BA-F7A986CFDFA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E1703C-E643-430D-B705-AAB9EE74E89D}"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uk-UA"/>
        </a:p>
      </dgm:t>
    </dgm:pt>
    <dgm:pt modelId="{5EFBDE42-9B04-4942-9A4C-1A7E6D10079C}">
      <dgm:prSet phldrT="[Текст]" custT="1"/>
      <dgm:spPr/>
      <dgm:t>
        <a:bodyPr/>
        <a:lstStyle/>
        <a:p>
          <a:pPr algn="l"/>
          <a:r>
            <a:rPr lang="en-US" sz="1600" b="1" u="none" dirty="0">
              <a:latin typeface="Open Sans" panose="020B0604020202020204" charset="0"/>
              <a:ea typeface="Open Sans" panose="020B0604020202020204" charset="0"/>
              <a:cs typeface="Open Sans" panose="020B0604020202020204" charset="0"/>
            </a:rPr>
            <a:t>Caution using </a:t>
          </a:r>
          <a:r>
            <a:rPr lang="en-US" sz="1600" b="1" u="none" dirty="0" err="1">
              <a:latin typeface="Open Sans" panose="020B0604020202020204" charset="0"/>
              <a:ea typeface="Open Sans" panose="020B0604020202020204" charset="0"/>
              <a:cs typeface="Open Sans" panose="020B0604020202020204" charset="0"/>
            </a:rPr>
            <a:t>shouldComponentUpdate</a:t>
          </a:r>
          <a:r>
            <a:rPr lang="en-US" sz="1600" b="1" dirty="0">
              <a:latin typeface="Open Sans" panose="020B0604020202020204" charset="0"/>
              <a:ea typeface="Open Sans" panose="020B0604020202020204" charset="0"/>
              <a:cs typeface="Open Sans" panose="020B0604020202020204" charset="0"/>
            </a:rPr>
            <a:t> </a:t>
          </a:r>
          <a:r>
            <a:rPr lang="en-US" sz="1600" dirty="0">
              <a:latin typeface="Open Sans" panose="020B0604020202020204" charset="0"/>
              <a:ea typeface="Open Sans" panose="020B0604020202020204" charset="0"/>
              <a:cs typeface="Open Sans" panose="020B0604020202020204" charset="0"/>
            </a:rPr>
            <a:t>as the render prop might close over data it is unaware of.</a:t>
          </a:r>
          <a:endParaRPr lang="uk-UA" sz="1600" dirty="0"/>
        </a:p>
      </dgm:t>
    </dgm:pt>
    <dgm:pt modelId="{AEE4F723-433E-4C23-8C9F-AFD28EA3A589}" type="parTrans" cxnId="{5941C3D2-09C4-4C80-ABF1-E6F7A3859620}">
      <dgm:prSet/>
      <dgm:spPr/>
      <dgm:t>
        <a:bodyPr/>
        <a:lstStyle/>
        <a:p>
          <a:endParaRPr lang="uk-UA" sz="1600"/>
        </a:p>
      </dgm:t>
    </dgm:pt>
    <dgm:pt modelId="{17BB1744-E26C-4BE3-84D6-BA2776ABCE51}" type="sibTrans" cxnId="{5941C3D2-09C4-4C80-ABF1-E6F7A3859620}">
      <dgm:prSet/>
      <dgm:spPr/>
      <dgm:t>
        <a:bodyPr/>
        <a:lstStyle/>
        <a:p>
          <a:endParaRPr lang="uk-UA" sz="1600"/>
        </a:p>
      </dgm:t>
    </dgm:pt>
    <dgm:pt modelId="{2DC7D0B6-D1DE-4B2C-8AF6-8B46ADED1819}">
      <dgm:prSet phldrT="[Текст]" custT="1"/>
      <dgm:spPr/>
      <dgm:t>
        <a:bodyPr/>
        <a:lstStyle/>
        <a:p>
          <a:pPr>
            <a:buFont typeface="Arial" panose="020B0604020202020204" pitchFamily="34" charset="0"/>
            <a:buChar char="•"/>
          </a:pPr>
          <a:r>
            <a:rPr lang="en-US" sz="1600" b="1" dirty="0">
              <a:latin typeface="Open Sans" panose="020B0604020202020204" charset="0"/>
              <a:ea typeface="Open Sans" panose="020B0604020202020204" charset="0"/>
              <a:cs typeface="Open Sans" panose="020B0604020202020204" charset="0"/>
            </a:rPr>
            <a:t>There could also be minor memory issues</a:t>
          </a:r>
          <a:r>
            <a:rPr lang="en-US" sz="1600" dirty="0">
              <a:latin typeface="Open Sans" panose="020B0604020202020204" charset="0"/>
              <a:ea typeface="Open Sans" panose="020B0604020202020204" charset="0"/>
              <a:cs typeface="Open Sans" panose="020B0604020202020204" charset="0"/>
            </a:rPr>
            <a:t> when defining a closure for every render.                But be sure to measure first before making performance changes as it might not be an issue for your app.</a:t>
          </a:r>
          <a:endParaRPr lang="uk-UA" sz="1600" dirty="0"/>
        </a:p>
      </dgm:t>
    </dgm:pt>
    <dgm:pt modelId="{2EB0362B-53BE-4913-BC8E-072C2736B5E9}" type="parTrans" cxnId="{95915083-0A24-40BE-8C42-9D047FED0BAD}">
      <dgm:prSet/>
      <dgm:spPr/>
      <dgm:t>
        <a:bodyPr/>
        <a:lstStyle/>
        <a:p>
          <a:endParaRPr lang="uk-UA" sz="1600"/>
        </a:p>
      </dgm:t>
    </dgm:pt>
    <dgm:pt modelId="{D9D574FF-70F7-449E-9C79-86305B8B4B36}" type="sibTrans" cxnId="{95915083-0A24-40BE-8C42-9D047FED0BAD}">
      <dgm:prSet/>
      <dgm:spPr/>
      <dgm:t>
        <a:bodyPr/>
        <a:lstStyle/>
        <a:p>
          <a:endParaRPr lang="uk-UA" sz="1600"/>
        </a:p>
      </dgm:t>
    </dgm:pt>
    <dgm:pt modelId="{C528CB55-4D6E-436B-A513-B14F88F47E4E}">
      <dgm:prSet phldrT="[Текст]" custT="1"/>
      <dgm:spPr/>
      <dgm:t>
        <a:bodyPr/>
        <a:lstStyle/>
        <a:p>
          <a:pPr>
            <a:buFont typeface="Arial" panose="020B0604020202020204" pitchFamily="34" charset="0"/>
            <a:buChar char="•"/>
          </a:pPr>
          <a:r>
            <a:rPr lang="en-US" sz="1600">
              <a:latin typeface="Open Sans" panose="020B0604020202020204" charset="0"/>
              <a:ea typeface="Open Sans" panose="020B0604020202020204" charset="0"/>
              <a:cs typeface="Open Sans" panose="020B0604020202020204" charset="0"/>
            </a:rPr>
            <a:t>Another small annoyance is </a:t>
          </a:r>
          <a:r>
            <a:rPr lang="en-US" sz="1600" b="1">
              <a:latin typeface="Open Sans" panose="020B0604020202020204" charset="0"/>
              <a:ea typeface="Open Sans" panose="020B0604020202020204" charset="0"/>
              <a:cs typeface="Open Sans" panose="020B0604020202020204" charset="0"/>
            </a:rPr>
            <a:t>the render props callback is not so neat in JSX</a:t>
          </a:r>
          <a:r>
            <a:rPr lang="en-US" sz="1600">
              <a:latin typeface="Open Sans" panose="020B0604020202020204" charset="0"/>
              <a:ea typeface="Open Sans" panose="020B0604020202020204" charset="0"/>
              <a:cs typeface="Open Sans" panose="020B0604020202020204" charset="0"/>
            </a:rPr>
            <a:t> as it needs to be wrapped in an expression. Rendering the result of an HOC does look cleaner.</a:t>
          </a:r>
          <a:endParaRPr lang="uk-UA" sz="1600" dirty="0"/>
        </a:p>
      </dgm:t>
    </dgm:pt>
    <dgm:pt modelId="{63B8ABB2-1235-4F12-ABE7-BDEDDFB00EF4}" type="parTrans" cxnId="{31272A7B-2E9B-462D-9302-C1E9A509DDD1}">
      <dgm:prSet/>
      <dgm:spPr/>
      <dgm:t>
        <a:bodyPr/>
        <a:lstStyle/>
        <a:p>
          <a:endParaRPr lang="uk-UA" sz="1600"/>
        </a:p>
      </dgm:t>
    </dgm:pt>
    <dgm:pt modelId="{CD50B936-8CAB-49B2-85D3-A6D7026954F5}" type="sibTrans" cxnId="{31272A7B-2E9B-462D-9302-C1E9A509DDD1}">
      <dgm:prSet/>
      <dgm:spPr/>
      <dgm:t>
        <a:bodyPr/>
        <a:lstStyle/>
        <a:p>
          <a:endParaRPr lang="uk-UA" sz="1600"/>
        </a:p>
      </dgm:t>
    </dgm:pt>
    <dgm:pt modelId="{646BC7CA-9E6C-4CB1-A10E-4EAB5FFCCC57}" type="pres">
      <dgm:prSet presAssocID="{5CE1703C-E643-430D-B705-AAB9EE74E89D}" presName="linear" presStyleCnt="0">
        <dgm:presLayoutVars>
          <dgm:dir/>
          <dgm:animLvl val="lvl"/>
          <dgm:resizeHandles val="exact"/>
        </dgm:presLayoutVars>
      </dgm:prSet>
      <dgm:spPr/>
    </dgm:pt>
    <dgm:pt modelId="{3E0FD994-769C-4AF8-BC73-DBA0A1707797}" type="pres">
      <dgm:prSet presAssocID="{5EFBDE42-9B04-4942-9A4C-1A7E6D10079C}" presName="parentLin" presStyleCnt="0"/>
      <dgm:spPr/>
    </dgm:pt>
    <dgm:pt modelId="{3FBEDC35-4265-4EDC-ACC2-6E548864CE98}" type="pres">
      <dgm:prSet presAssocID="{5EFBDE42-9B04-4942-9A4C-1A7E6D10079C}" presName="parentLeftMargin" presStyleLbl="node1" presStyleIdx="0" presStyleCnt="3"/>
      <dgm:spPr/>
    </dgm:pt>
    <dgm:pt modelId="{04518AD5-864C-4082-8818-489F4B377BF4}" type="pres">
      <dgm:prSet presAssocID="{5EFBDE42-9B04-4942-9A4C-1A7E6D10079C}" presName="parentText" presStyleLbl="node1" presStyleIdx="0" presStyleCnt="3" custScaleX="128424">
        <dgm:presLayoutVars>
          <dgm:chMax val="0"/>
          <dgm:bulletEnabled val="1"/>
        </dgm:presLayoutVars>
      </dgm:prSet>
      <dgm:spPr/>
    </dgm:pt>
    <dgm:pt modelId="{4DC5BB84-84D2-4295-A65C-2E5F4F1EA556}" type="pres">
      <dgm:prSet presAssocID="{5EFBDE42-9B04-4942-9A4C-1A7E6D10079C}" presName="negativeSpace" presStyleCnt="0"/>
      <dgm:spPr/>
    </dgm:pt>
    <dgm:pt modelId="{7A5BC451-FCDA-44D5-8B3A-A397E4C9230A}" type="pres">
      <dgm:prSet presAssocID="{5EFBDE42-9B04-4942-9A4C-1A7E6D10079C}" presName="childText" presStyleLbl="conFgAcc1" presStyleIdx="0" presStyleCnt="3">
        <dgm:presLayoutVars>
          <dgm:bulletEnabled val="1"/>
        </dgm:presLayoutVars>
      </dgm:prSet>
      <dgm:spPr/>
    </dgm:pt>
    <dgm:pt modelId="{D6D4B5DD-AD46-4DAD-BBBE-987C1DD47159}" type="pres">
      <dgm:prSet presAssocID="{17BB1744-E26C-4BE3-84D6-BA2776ABCE51}" presName="spaceBetweenRectangles" presStyleCnt="0"/>
      <dgm:spPr/>
    </dgm:pt>
    <dgm:pt modelId="{571B08BC-CDEE-4637-8D94-FD868ABCC31C}" type="pres">
      <dgm:prSet presAssocID="{2DC7D0B6-D1DE-4B2C-8AF6-8B46ADED1819}" presName="parentLin" presStyleCnt="0"/>
      <dgm:spPr/>
    </dgm:pt>
    <dgm:pt modelId="{5E85283C-F410-4D34-B62D-8C8DD7F2A845}" type="pres">
      <dgm:prSet presAssocID="{2DC7D0B6-D1DE-4B2C-8AF6-8B46ADED1819}" presName="parentLeftMargin" presStyleLbl="node1" presStyleIdx="0" presStyleCnt="3"/>
      <dgm:spPr/>
    </dgm:pt>
    <dgm:pt modelId="{3B84AB60-753A-40C4-BD5F-5957631B832D}" type="pres">
      <dgm:prSet presAssocID="{2DC7D0B6-D1DE-4B2C-8AF6-8B46ADED1819}" presName="parentText" presStyleLbl="node1" presStyleIdx="1" presStyleCnt="3" custScaleX="128421">
        <dgm:presLayoutVars>
          <dgm:chMax val="0"/>
          <dgm:bulletEnabled val="1"/>
        </dgm:presLayoutVars>
      </dgm:prSet>
      <dgm:spPr/>
    </dgm:pt>
    <dgm:pt modelId="{11E3E691-F3B5-4234-820D-875720A7C067}" type="pres">
      <dgm:prSet presAssocID="{2DC7D0B6-D1DE-4B2C-8AF6-8B46ADED1819}" presName="negativeSpace" presStyleCnt="0"/>
      <dgm:spPr/>
    </dgm:pt>
    <dgm:pt modelId="{5C415A3C-D9CF-4C2A-B6BC-9550CEF7F8B1}" type="pres">
      <dgm:prSet presAssocID="{2DC7D0B6-D1DE-4B2C-8AF6-8B46ADED1819}" presName="childText" presStyleLbl="conFgAcc1" presStyleIdx="1" presStyleCnt="3">
        <dgm:presLayoutVars>
          <dgm:bulletEnabled val="1"/>
        </dgm:presLayoutVars>
      </dgm:prSet>
      <dgm:spPr/>
    </dgm:pt>
    <dgm:pt modelId="{4EE04B8E-E799-49E4-966C-95508F76D26A}" type="pres">
      <dgm:prSet presAssocID="{D9D574FF-70F7-449E-9C79-86305B8B4B36}" presName="spaceBetweenRectangles" presStyleCnt="0"/>
      <dgm:spPr/>
    </dgm:pt>
    <dgm:pt modelId="{EED59AF1-F4A2-4380-B52C-48C6FAB4D9DE}" type="pres">
      <dgm:prSet presAssocID="{C528CB55-4D6E-436B-A513-B14F88F47E4E}" presName="parentLin" presStyleCnt="0"/>
      <dgm:spPr/>
    </dgm:pt>
    <dgm:pt modelId="{87CFAE04-C06F-44EE-87CA-D0AE246E6129}" type="pres">
      <dgm:prSet presAssocID="{C528CB55-4D6E-436B-A513-B14F88F47E4E}" presName="parentLeftMargin" presStyleLbl="node1" presStyleIdx="1" presStyleCnt="3"/>
      <dgm:spPr/>
    </dgm:pt>
    <dgm:pt modelId="{B51DAC55-CCC4-48AA-A17B-95DEA4F4268E}" type="pres">
      <dgm:prSet presAssocID="{C528CB55-4D6E-436B-A513-B14F88F47E4E}" presName="parentText" presStyleLbl="node1" presStyleIdx="2" presStyleCnt="3" custScaleX="128424">
        <dgm:presLayoutVars>
          <dgm:chMax val="0"/>
          <dgm:bulletEnabled val="1"/>
        </dgm:presLayoutVars>
      </dgm:prSet>
      <dgm:spPr/>
    </dgm:pt>
    <dgm:pt modelId="{6D510F52-FE07-4E85-B360-FEB2AA41DF13}" type="pres">
      <dgm:prSet presAssocID="{C528CB55-4D6E-436B-A513-B14F88F47E4E}" presName="negativeSpace" presStyleCnt="0"/>
      <dgm:spPr/>
    </dgm:pt>
    <dgm:pt modelId="{0F73AA6B-9D5A-4EA6-B2BF-E9959813BEA2}" type="pres">
      <dgm:prSet presAssocID="{C528CB55-4D6E-436B-A513-B14F88F47E4E}" presName="childText" presStyleLbl="conFgAcc1" presStyleIdx="2" presStyleCnt="3">
        <dgm:presLayoutVars>
          <dgm:bulletEnabled val="1"/>
        </dgm:presLayoutVars>
      </dgm:prSet>
      <dgm:spPr/>
    </dgm:pt>
  </dgm:ptLst>
  <dgm:cxnLst>
    <dgm:cxn modelId="{D5EFFA08-EF75-440F-B428-913E45B46081}" type="presOf" srcId="{5EFBDE42-9B04-4942-9A4C-1A7E6D10079C}" destId="{04518AD5-864C-4082-8818-489F4B377BF4}" srcOrd="1" destOrd="0" presId="urn:microsoft.com/office/officeart/2005/8/layout/list1"/>
    <dgm:cxn modelId="{9C251418-3367-430B-A074-4ED02553C141}" type="presOf" srcId="{C528CB55-4D6E-436B-A513-B14F88F47E4E}" destId="{87CFAE04-C06F-44EE-87CA-D0AE246E6129}" srcOrd="0" destOrd="0" presId="urn:microsoft.com/office/officeart/2005/8/layout/list1"/>
    <dgm:cxn modelId="{4CEFB930-E8ED-4B98-9F5D-D5A06F706049}" type="presOf" srcId="{5CE1703C-E643-430D-B705-AAB9EE74E89D}" destId="{646BC7CA-9E6C-4CB1-A10E-4EAB5FFCCC57}" srcOrd="0" destOrd="0" presId="urn:microsoft.com/office/officeart/2005/8/layout/list1"/>
    <dgm:cxn modelId="{1A963366-D77F-419F-89E6-EDCB524AA916}" type="presOf" srcId="{2DC7D0B6-D1DE-4B2C-8AF6-8B46ADED1819}" destId="{5E85283C-F410-4D34-B62D-8C8DD7F2A845}" srcOrd="0" destOrd="0" presId="urn:microsoft.com/office/officeart/2005/8/layout/list1"/>
    <dgm:cxn modelId="{31272A7B-2E9B-462D-9302-C1E9A509DDD1}" srcId="{5CE1703C-E643-430D-B705-AAB9EE74E89D}" destId="{C528CB55-4D6E-436B-A513-B14F88F47E4E}" srcOrd="2" destOrd="0" parTransId="{63B8ABB2-1235-4F12-ABE7-BDEDDFB00EF4}" sibTransId="{CD50B936-8CAB-49B2-85D3-A6D7026954F5}"/>
    <dgm:cxn modelId="{95915083-0A24-40BE-8C42-9D047FED0BAD}" srcId="{5CE1703C-E643-430D-B705-AAB9EE74E89D}" destId="{2DC7D0B6-D1DE-4B2C-8AF6-8B46ADED1819}" srcOrd="1" destOrd="0" parTransId="{2EB0362B-53BE-4913-BC8E-072C2736B5E9}" sibTransId="{D9D574FF-70F7-449E-9C79-86305B8B4B36}"/>
    <dgm:cxn modelId="{B35F8590-88CD-411F-884D-5245394D3F7E}" type="presOf" srcId="{5EFBDE42-9B04-4942-9A4C-1A7E6D10079C}" destId="{3FBEDC35-4265-4EDC-ACC2-6E548864CE98}" srcOrd="0" destOrd="0" presId="urn:microsoft.com/office/officeart/2005/8/layout/list1"/>
    <dgm:cxn modelId="{682CB6B2-6080-480B-9D0D-FE49933B2E44}" type="presOf" srcId="{C528CB55-4D6E-436B-A513-B14F88F47E4E}" destId="{B51DAC55-CCC4-48AA-A17B-95DEA4F4268E}" srcOrd="1" destOrd="0" presId="urn:microsoft.com/office/officeart/2005/8/layout/list1"/>
    <dgm:cxn modelId="{5941C3D2-09C4-4C80-ABF1-E6F7A3859620}" srcId="{5CE1703C-E643-430D-B705-AAB9EE74E89D}" destId="{5EFBDE42-9B04-4942-9A4C-1A7E6D10079C}" srcOrd="0" destOrd="0" parTransId="{AEE4F723-433E-4C23-8C9F-AFD28EA3A589}" sibTransId="{17BB1744-E26C-4BE3-84D6-BA2776ABCE51}"/>
    <dgm:cxn modelId="{36E766F2-30A6-4FB3-B80D-F8E9833ACAFD}" type="presOf" srcId="{2DC7D0B6-D1DE-4B2C-8AF6-8B46ADED1819}" destId="{3B84AB60-753A-40C4-BD5F-5957631B832D}" srcOrd="1" destOrd="0" presId="urn:microsoft.com/office/officeart/2005/8/layout/list1"/>
    <dgm:cxn modelId="{E06A98BB-CE2C-4A09-BF49-F271310A1B9B}" type="presParOf" srcId="{646BC7CA-9E6C-4CB1-A10E-4EAB5FFCCC57}" destId="{3E0FD994-769C-4AF8-BC73-DBA0A1707797}" srcOrd="0" destOrd="0" presId="urn:microsoft.com/office/officeart/2005/8/layout/list1"/>
    <dgm:cxn modelId="{9B939093-F20A-4FFF-A761-B0B974E5639F}" type="presParOf" srcId="{3E0FD994-769C-4AF8-BC73-DBA0A1707797}" destId="{3FBEDC35-4265-4EDC-ACC2-6E548864CE98}" srcOrd="0" destOrd="0" presId="urn:microsoft.com/office/officeart/2005/8/layout/list1"/>
    <dgm:cxn modelId="{A038F98F-5912-4674-952A-A0C1F2972D61}" type="presParOf" srcId="{3E0FD994-769C-4AF8-BC73-DBA0A1707797}" destId="{04518AD5-864C-4082-8818-489F4B377BF4}" srcOrd="1" destOrd="0" presId="urn:microsoft.com/office/officeart/2005/8/layout/list1"/>
    <dgm:cxn modelId="{5569A692-0701-473C-A2B6-7CB219396FB1}" type="presParOf" srcId="{646BC7CA-9E6C-4CB1-A10E-4EAB5FFCCC57}" destId="{4DC5BB84-84D2-4295-A65C-2E5F4F1EA556}" srcOrd="1" destOrd="0" presId="urn:microsoft.com/office/officeart/2005/8/layout/list1"/>
    <dgm:cxn modelId="{8376EDC4-7E27-4D9B-B811-1486C407489B}" type="presParOf" srcId="{646BC7CA-9E6C-4CB1-A10E-4EAB5FFCCC57}" destId="{7A5BC451-FCDA-44D5-8B3A-A397E4C9230A}" srcOrd="2" destOrd="0" presId="urn:microsoft.com/office/officeart/2005/8/layout/list1"/>
    <dgm:cxn modelId="{8E9CB008-CD9C-4C22-A0C0-B56D4E3FE74A}" type="presParOf" srcId="{646BC7CA-9E6C-4CB1-A10E-4EAB5FFCCC57}" destId="{D6D4B5DD-AD46-4DAD-BBBE-987C1DD47159}" srcOrd="3" destOrd="0" presId="urn:microsoft.com/office/officeart/2005/8/layout/list1"/>
    <dgm:cxn modelId="{8C1FE8C4-CC98-476E-B83F-678C28B68ADE}" type="presParOf" srcId="{646BC7CA-9E6C-4CB1-A10E-4EAB5FFCCC57}" destId="{571B08BC-CDEE-4637-8D94-FD868ABCC31C}" srcOrd="4" destOrd="0" presId="urn:microsoft.com/office/officeart/2005/8/layout/list1"/>
    <dgm:cxn modelId="{4A8D3313-3189-43DE-A920-D15EC4D9A108}" type="presParOf" srcId="{571B08BC-CDEE-4637-8D94-FD868ABCC31C}" destId="{5E85283C-F410-4D34-B62D-8C8DD7F2A845}" srcOrd="0" destOrd="0" presId="urn:microsoft.com/office/officeart/2005/8/layout/list1"/>
    <dgm:cxn modelId="{1837B91E-A5AB-448F-9AA0-699B0D198ED4}" type="presParOf" srcId="{571B08BC-CDEE-4637-8D94-FD868ABCC31C}" destId="{3B84AB60-753A-40C4-BD5F-5957631B832D}" srcOrd="1" destOrd="0" presId="urn:microsoft.com/office/officeart/2005/8/layout/list1"/>
    <dgm:cxn modelId="{CAD9F656-B2D4-44F4-AF9D-79C2E533313C}" type="presParOf" srcId="{646BC7CA-9E6C-4CB1-A10E-4EAB5FFCCC57}" destId="{11E3E691-F3B5-4234-820D-875720A7C067}" srcOrd="5" destOrd="0" presId="urn:microsoft.com/office/officeart/2005/8/layout/list1"/>
    <dgm:cxn modelId="{8DBBA7E3-1125-434F-92B5-02F5F7043A98}" type="presParOf" srcId="{646BC7CA-9E6C-4CB1-A10E-4EAB5FFCCC57}" destId="{5C415A3C-D9CF-4C2A-B6BC-9550CEF7F8B1}" srcOrd="6" destOrd="0" presId="urn:microsoft.com/office/officeart/2005/8/layout/list1"/>
    <dgm:cxn modelId="{0E81DF81-8024-47BB-9BAC-4F6BFA5E5CB3}" type="presParOf" srcId="{646BC7CA-9E6C-4CB1-A10E-4EAB5FFCCC57}" destId="{4EE04B8E-E799-49E4-966C-95508F76D26A}" srcOrd="7" destOrd="0" presId="urn:microsoft.com/office/officeart/2005/8/layout/list1"/>
    <dgm:cxn modelId="{991859D3-F2AC-471A-8125-2CA44DD95143}" type="presParOf" srcId="{646BC7CA-9E6C-4CB1-A10E-4EAB5FFCCC57}" destId="{EED59AF1-F4A2-4380-B52C-48C6FAB4D9DE}" srcOrd="8" destOrd="0" presId="urn:microsoft.com/office/officeart/2005/8/layout/list1"/>
    <dgm:cxn modelId="{DB8DAEB7-0CBD-40E9-BCC2-48ABD81F9189}" type="presParOf" srcId="{EED59AF1-F4A2-4380-B52C-48C6FAB4D9DE}" destId="{87CFAE04-C06F-44EE-87CA-D0AE246E6129}" srcOrd="0" destOrd="0" presId="urn:microsoft.com/office/officeart/2005/8/layout/list1"/>
    <dgm:cxn modelId="{755D81D7-A159-46A0-80B1-F34BB5C983A4}" type="presParOf" srcId="{EED59AF1-F4A2-4380-B52C-48C6FAB4D9DE}" destId="{B51DAC55-CCC4-48AA-A17B-95DEA4F4268E}" srcOrd="1" destOrd="0" presId="urn:microsoft.com/office/officeart/2005/8/layout/list1"/>
    <dgm:cxn modelId="{1B4B2DB4-A0B7-43BE-AA08-4EEC3916AA48}" type="presParOf" srcId="{646BC7CA-9E6C-4CB1-A10E-4EAB5FFCCC57}" destId="{6D510F52-FE07-4E85-B360-FEB2AA41DF13}" srcOrd="9" destOrd="0" presId="urn:microsoft.com/office/officeart/2005/8/layout/list1"/>
    <dgm:cxn modelId="{4220384E-E1F7-48AF-B427-408C56F39BF1}" type="presParOf" srcId="{646BC7CA-9E6C-4CB1-A10E-4EAB5FFCCC57}" destId="{0F73AA6B-9D5A-4EA6-B2BF-E9959813BEA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70932-7EF5-4676-A426-A832F22895FB}">
      <dsp:nvSpPr>
        <dsp:cNvPr id="0" name=""/>
        <dsp:cNvSpPr/>
      </dsp:nvSpPr>
      <dsp:spPr>
        <a:xfrm>
          <a:off x="642311" y="90332"/>
          <a:ext cx="1792743" cy="62259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2A7F86-A86D-4947-8CAB-907BE76A70A3}">
      <dsp:nvSpPr>
        <dsp:cNvPr id="0" name=""/>
        <dsp:cNvSpPr/>
      </dsp:nvSpPr>
      <dsp:spPr>
        <a:xfrm>
          <a:off x="1367747" y="1614858"/>
          <a:ext cx="347430" cy="222355"/>
        </a:xfrm>
        <a:prstGeom prst="downArrow">
          <a:avLst/>
        </a:prstGeom>
        <a:solidFill>
          <a:schemeClr val="accent1">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EAEDC8-C29F-48A9-B039-AAEB1B5E9E7E}">
      <dsp:nvSpPr>
        <dsp:cNvPr id="0" name=""/>
        <dsp:cNvSpPr/>
      </dsp:nvSpPr>
      <dsp:spPr>
        <a:xfrm>
          <a:off x="707628" y="1792743"/>
          <a:ext cx="1667668" cy="4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 </a:t>
          </a:r>
          <a:endParaRPr lang="uk-UA" sz="1400" kern="1200" dirty="0"/>
        </a:p>
      </dsp:txBody>
      <dsp:txXfrm>
        <a:off x="707628" y="1792743"/>
        <a:ext cx="1667668" cy="416917"/>
      </dsp:txXfrm>
    </dsp:sp>
    <dsp:sp modelId="{B89E3A5F-D9EE-4FB6-9A08-5E43F0DC0341}">
      <dsp:nvSpPr>
        <dsp:cNvPr id="0" name=""/>
        <dsp:cNvSpPr/>
      </dsp:nvSpPr>
      <dsp:spPr>
        <a:xfrm>
          <a:off x="1294091" y="761012"/>
          <a:ext cx="625375" cy="625375"/>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 </a:t>
          </a:r>
          <a:endParaRPr lang="uk-UA" sz="2600" kern="1200" dirty="0"/>
        </a:p>
      </dsp:txBody>
      <dsp:txXfrm>
        <a:off x="1385675" y="852596"/>
        <a:ext cx="442207" cy="442207"/>
      </dsp:txXfrm>
    </dsp:sp>
    <dsp:sp modelId="{7B19FD16-A59D-4A3E-A539-B2CDD9E74382}">
      <dsp:nvSpPr>
        <dsp:cNvPr id="0" name=""/>
        <dsp:cNvSpPr/>
      </dsp:nvSpPr>
      <dsp:spPr>
        <a:xfrm>
          <a:off x="846600" y="291841"/>
          <a:ext cx="625375" cy="625375"/>
        </a:xfrm>
        <a:prstGeom prst="ellipse">
          <a:avLst/>
        </a:prstGeom>
        <a:solidFill>
          <a:schemeClr val="accent1">
            <a:shade val="80000"/>
            <a:hueOff val="-284025"/>
            <a:satOff val="-32204"/>
            <a:lumOff val="189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 </a:t>
          </a:r>
          <a:endParaRPr lang="uk-UA" sz="2600" kern="1200" dirty="0"/>
        </a:p>
      </dsp:txBody>
      <dsp:txXfrm>
        <a:off x="938184" y="383425"/>
        <a:ext cx="442207" cy="442207"/>
      </dsp:txXfrm>
    </dsp:sp>
    <dsp:sp modelId="{C87AB4BB-3EA5-40E4-BCE6-CA53E5E9B943}">
      <dsp:nvSpPr>
        <dsp:cNvPr id="0" name=""/>
        <dsp:cNvSpPr/>
      </dsp:nvSpPr>
      <dsp:spPr>
        <a:xfrm>
          <a:off x="1485873" y="140640"/>
          <a:ext cx="625375" cy="625375"/>
        </a:xfrm>
        <a:prstGeom prst="ellipse">
          <a:avLst/>
        </a:prstGeom>
        <a:solidFill>
          <a:schemeClr val="accent1">
            <a:shade val="80000"/>
            <a:hueOff val="-568049"/>
            <a:satOff val="-64408"/>
            <a:lumOff val="379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 </a:t>
          </a:r>
          <a:endParaRPr lang="uk-UA" sz="2600" kern="1200" dirty="0"/>
        </a:p>
      </dsp:txBody>
      <dsp:txXfrm>
        <a:off x="1577457" y="232224"/>
        <a:ext cx="442207" cy="442207"/>
      </dsp:txXfrm>
    </dsp:sp>
    <dsp:sp modelId="{E6FB658A-6178-4FB3-B902-5B9C08062311}">
      <dsp:nvSpPr>
        <dsp:cNvPr id="0" name=""/>
        <dsp:cNvSpPr/>
      </dsp:nvSpPr>
      <dsp:spPr>
        <a:xfrm>
          <a:off x="568655" y="13897"/>
          <a:ext cx="1945613" cy="1556490"/>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70932-7EF5-4676-A426-A832F22895FB}">
      <dsp:nvSpPr>
        <dsp:cNvPr id="0" name=""/>
        <dsp:cNvSpPr/>
      </dsp:nvSpPr>
      <dsp:spPr>
        <a:xfrm>
          <a:off x="642311" y="90332"/>
          <a:ext cx="1792743" cy="62259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2A7F86-A86D-4947-8CAB-907BE76A70A3}">
      <dsp:nvSpPr>
        <dsp:cNvPr id="0" name=""/>
        <dsp:cNvSpPr/>
      </dsp:nvSpPr>
      <dsp:spPr>
        <a:xfrm>
          <a:off x="1367747" y="1614858"/>
          <a:ext cx="347430" cy="222355"/>
        </a:xfrm>
        <a:prstGeom prst="downArrow">
          <a:avLst/>
        </a:prstGeom>
        <a:solidFill>
          <a:schemeClr val="accent1">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EAEDC8-C29F-48A9-B039-AAEB1B5E9E7E}">
      <dsp:nvSpPr>
        <dsp:cNvPr id="0" name=""/>
        <dsp:cNvSpPr/>
      </dsp:nvSpPr>
      <dsp:spPr>
        <a:xfrm>
          <a:off x="707628" y="1792743"/>
          <a:ext cx="1667668" cy="4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 </a:t>
          </a:r>
          <a:endParaRPr lang="uk-UA" sz="1400" kern="1200" dirty="0"/>
        </a:p>
      </dsp:txBody>
      <dsp:txXfrm>
        <a:off x="707628" y="1792743"/>
        <a:ext cx="1667668" cy="416917"/>
      </dsp:txXfrm>
    </dsp:sp>
    <dsp:sp modelId="{B89E3A5F-D9EE-4FB6-9A08-5E43F0DC0341}">
      <dsp:nvSpPr>
        <dsp:cNvPr id="0" name=""/>
        <dsp:cNvSpPr/>
      </dsp:nvSpPr>
      <dsp:spPr>
        <a:xfrm>
          <a:off x="1294091" y="761012"/>
          <a:ext cx="625375" cy="625375"/>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 </a:t>
          </a:r>
          <a:endParaRPr lang="uk-UA" sz="2600" kern="1200" dirty="0"/>
        </a:p>
      </dsp:txBody>
      <dsp:txXfrm>
        <a:off x="1385675" y="852596"/>
        <a:ext cx="442207" cy="442207"/>
      </dsp:txXfrm>
    </dsp:sp>
    <dsp:sp modelId="{7B19FD16-A59D-4A3E-A539-B2CDD9E74382}">
      <dsp:nvSpPr>
        <dsp:cNvPr id="0" name=""/>
        <dsp:cNvSpPr/>
      </dsp:nvSpPr>
      <dsp:spPr>
        <a:xfrm>
          <a:off x="846600" y="291841"/>
          <a:ext cx="625375" cy="625375"/>
        </a:xfrm>
        <a:prstGeom prst="ellipse">
          <a:avLst/>
        </a:prstGeom>
        <a:solidFill>
          <a:schemeClr val="accent1">
            <a:shade val="80000"/>
            <a:hueOff val="-284025"/>
            <a:satOff val="-32204"/>
            <a:lumOff val="189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 </a:t>
          </a:r>
          <a:endParaRPr lang="uk-UA" sz="2600" kern="1200" dirty="0"/>
        </a:p>
      </dsp:txBody>
      <dsp:txXfrm>
        <a:off x="938184" y="383425"/>
        <a:ext cx="442207" cy="442207"/>
      </dsp:txXfrm>
    </dsp:sp>
    <dsp:sp modelId="{C87AB4BB-3EA5-40E4-BCE6-CA53E5E9B943}">
      <dsp:nvSpPr>
        <dsp:cNvPr id="0" name=""/>
        <dsp:cNvSpPr/>
      </dsp:nvSpPr>
      <dsp:spPr>
        <a:xfrm>
          <a:off x="1485873" y="140640"/>
          <a:ext cx="625375" cy="625375"/>
        </a:xfrm>
        <a:prstGeom prst="ellipse">
          <a:avLst/>
        </a:prstGeom>
        <a:solidFill>
          <a:schemeClr val="accent1">
            <a:shade val="80000"/>
            <a:hueOff val="-568049"/>
            <a:satOff val="-64408"/>
            <a:lumOff val="379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 </a:t>
          </a:r>
          <a:endParaRPr lang="uk-UA" sz="2600" kern="1200" dirty="0"/>
        </a:p>
      </dsp:txBody>
      <dsp:txXfrm>
        <a:off x="1577457" y="232224"/>
        <a:ext cx="442207" cy="442207"/>
      </dsp:txXfrm>
    </dsp:sp>
    <dsp:sp modelId="{E6FB658A-6178-4FB3-B902-5B9C08062311}">
      <dsp:nvSpPr>
        <dsp:cNvPr id="0" name=""/>
        <dsp:cNvSpPr/>
      </dsp:nvSpPr>
      <dsp:spPr>
        <a:xfrm>
          <a:off x="568655" y="13897"/>
          <a:ext cx="1945613" cy="1556490"/>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BC451-FCDA-44D5-8B3A-A397E4C9230A}">
      <dsp:nvSpPr>
        <dsp:cNvPr id="0" name=""/>
        <dsp:cNvSpPr/>
      </dsp:nvSpPr>
      <dsp:spPr>
        <a:xfrm>
          <a:off x="0" y="386192"/>
          <a:ext cx="10820400" cy="52920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518AD5-864C-4082-8818-489F4B377BF4}">
      <dsp:nvSpPr>
        <dsp:cNvPr id="0" name=""/>
        <dsp:cNvSpPr/>
      </dsp:nvSpPr>
      <dsp:spPr>
        <a:xfrm>
          <a:off x="541020" y="76232"/>
          <a:ext cx="9727193" cy="619920"/>
        </a:xfrm>
        <a:prstGeom prst="roundRect">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Open Sans" panose="020B0604020202020204" charset="0"/>
              <a:ea typeface="Open Sans" panose="020B0604020202020204" charset="0"/>
              <a:cs typeface="Open Sans" panose="020B0604020202020204" charset="0"/>
            </a:rPr>
            <a:t>Reuse code</a:t>
          </a:r>
          <a:r>
            <a:rPr lang="en-US" sz="1600" kern="1200" dirty="0">
              <a:latin typeface="Open Sans" panose="020B0604020202020204" charset="0"/>
              <a:ea typeface="Open Sans" panose="020B0604020202020204" charset="0"/>
              <a:cs typeface="Open Sans" panose="020B0604020202020204" charset="0"/>
            </a:rPr>
            <a:t> across components when using ES6 classes</a:t>
          </a:r>
          <a:endParaRPr lang="uk-UA" sz="1600" kern="1200" dirty="0"/>
        </a:p>
      </dsp:txBody>
      <dsp:txXfrm>
        <a:off x="571282" y="106494"/>
        <a:ext cx="9666669" cy="559396"/>
      </dsp:txXfrm>
    </dsp:sp>
    <dsp:sp modelId="{5C415A3C-D9CF-4C2A-B6BC-9550CEF7F8B1}">
      <dsp:nvSpPr>
        <dsp:cNvPr id="0" name=""/>
        <dsp:cNvSpPr/>
      </dsp:nvSpPr>
      <dsp:spPr>
        <a:xfrm>
          <a:off x="0" y="1338752"/>
          <a:ext cx="10820400" cy="529200"/>
        </a:xfrm>
        <a:prstGeom prst="rect">
          <a:avLst/>
        </a:prstGeom>
        <a:solidFill>
          <a:schemeClr val="lt1">
            <a:alpha val="90000"/>
            <a:hueOff val="0"/>
            <a:satOff val="0"/>
            <a:lumOff val="0"/>
            <a:alphaOff val="0"/>
          </a:schemeClr>
        </a:solidFill>
        <a:ln w="12700" cap="flat" cmpd="sng" algn="ctr">
          <a:solidFill>
            <a:schemeClr val="accent1">
              <a:shade val="80000"/>
              <a:hueOff val="-189350"/>
              <a:satOff val="-21469"/>
              <a:lumOff val="12642"/>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84AB60-753A-40C4-BD5F-5957631B832D}">
      <dsp:nvSpPr>
        <dsp:cNvPr id="0" name=""/>
        <dsp:cNvSpPr/>
      </dsp:nvSpPr>
      <dsp:spPr>
        <a:xfrm>
          <a:off x="541020" y="1028792"/>
          <a:ext cx="9726966" cy="619920"/>
        </a:xfrm>
        <a:prstGeom prst="roundRect">
          <a:avLst/>
        </a:prstGeom>
        <a:solidFill>
          <a:schemeClr val="accent1">
            <a:shade val="80000"/>
            <a:hueOff val="-189350"/>
            <a:satOff val="-21469"/>
            <a:lumOff val="1264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kern="1200">
              <a:latin typeface="Open Sans" panose="020B0604020202020204" charset="0"/>
              <a:ea typeface="Open Sans" panose="020B0604020202020204" charset="0"/>
              <a:cs typeface="Open Sans" panose="020B0604020202020204" charset="0"/>
            </a:rPr>
            <a:t>The lowest level of indirection</a:t>
          </a:r>
          <a:r>
            <a:rPr lang="en-US" sz="1600" kern="1200">
              <a:latin typeface="Open Sans" panose="020B0604020202020204" charset="0"/>
              <a:ea typeface="Open Sans" panose="020B0604020202020204" charset="0"/>
              <a:cs typeface="Open Sans" panose="020B0604020202020204" charset="0"/>
            </a:rPr>
            <a:t> - it’s clear which component is called and the state is isolated.</a:t>
          </a:r>
          <a:endParaRPr lang="uk-UA" sz="1600" kern="1200" dirty="0"/>
        </a:p>
      </dsp:txBody>
      <dsp:txXfrm>
        <a:off x="571282" y="1059054"/>
        <a:ext cx="9666442" cy="559396"/>
      </dsp:txXfrm>
    </dsp:sp>
    <dsp:sp modelId="{0F73AA6B-9D5A-4EA6-B2BF-E9959813BEA2}">
      <dsp:nvSpPr>
        <dsp:cNvPr id="0" name=""/>
        <dsp:cNvSpPr/>
      </dsp:nvSpPr>
      <dsp:spPr>
        <a:xfrm>
          <a:off x="0" y="2291312"/>
          <a:ext cx="10820400" cy="529200"/>
        </a:xfrm>
        <a:prstGeom prst="rect">
          <a:avLst/>
        </a:prstGeom>
        <a:solidFill>
          <a:schemeClr val="lt1">
            <a:alpha val="90000"/>
            <a:hueOff val="0"/>
            <a:satOff val="0"/>
            <a:lumOff val="0"/>
            <a:alphaOff val="0"/>
          </a:schemeClr>
        </a:solidFill>
        <a:ln w="12700" cap="flat" cmpd="sng" algn="ctr">
          <a:solidFill>
            <a:schemeClr val="accent1">
              <a:shade val="80000"/>
              <a:hueOff val="-378699"/>
              <a:satOff val="-42939"/>
              <a:lumOff val="2528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1DAC55-CCC4-48AA-A17B-95DEA4F4268E}">
      <dsp:nvSpPr>
        <dsp:cNvPr id="0" name=""/>
        <dsp:cNvSpPr/>
      </dsp:nvSpPr>
      <dsp:spPr>
        <a:xfrm>
          <a:off x="541020" y="1981352"/>
          <a:ext cx="9727193" cy="619920"/>
        </a:xfrm>
        <a:prstGeom prst="roundRect">
          <a:avLst/>
        </a:prstGeom>
        <a:solidFill>
          <a:schemeClr val="accent1">
            <a:shade val="80000"/>
            <a:hueOff val="-378699"/>
            <a:satOff val="-42939"/>
            <a:lumOff val="252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kern="1200">
              <a:latin typeface="Open Sans" panose="020B0604020202020204" charset="0"/>
              <a:ea typeface="Open Sans" panose="020B0604020202020204" charset="0"/>
              <a:cs typeface="Open Sans" panose="020B0604020202020204" charset="0"/>
            </a:rPr>
            <a:t>No naming collision issues </a:t>
          </a:r>
          <a:r>
            <a:rPr lang="en-US" sz="1600" kern="1200">
              <a:latin typeface="Open Sans" panose="020B0604020202020204" charset="0"/>
              <a:ea typeface="Open Sans" panose="020B0604020202020204" charset="0"/>
              <a:cs typeface="Open Sans" panose="020B0604020202020204" charset="0"/>
            </a:rPr>
            <a:t>for props, state and class methods.</a:t>
          </a:r>
          <a:endParaRPr lang="uk-UA" sz="1600" kern="1200" dirty="0"/>
        </a:p>
      </dsp:txBody>
      <dsp:txXfrm>
        <a:off x="571282" y="2011614"/>
        <a:ext cx="9666669" cy="559396"/>
      </dsp:txXfrm>
    </dsp:sp>
    <dsp:sp modelId="{050373E7-F147-4F34-90BA-F7A986CFDFAC}">
      <dsp:nvSpPr>
        <dsp:cNvPr id="0" name=""/>
        <dsp:cNvSpPr/>
      </dsp:nvSpPr>
      <dsp:spPr>
        <a:xfrm>
          <a:off x="0" y="3243872"/>
          <a:ext cx="10820400" cy="529200"/>
        </a:xfrm>
        <a:prstGeom prst="rect">
          <a:avLst/>
        </a:prstGeom>
        <a:solidFill>
          <a:schemeClr val="lt1">
            <a:alpha val="90000"/>
            <a:hueOff val="0"/>
            <a:satOff val="0"/>
            <a:lumOff val="0"/>
            <a:alphaOff val="0"/>
          </a:schemeClr>
        </a:solidFill>
        <a:ln w="12700" cap="flat" cmpd="sng" algn="ctr">
          <a:solidFill>
            <a:schemeClr val="accent1">
              <a:shade val="80000"/>
              <a:hueOff val="-568049"/>
              <a:satOff val="-64408"/>
              <a:lumOff val="3792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9957D6-1502-4F77-AC27-008CA97E9815}">
      <dsp:nvSpPr>
        <dsp:cNvPr id="0" name=""/>
        <dsp:cNvSpPr/>
      </dsp:nvSpPr>
      <dsp:spPr>
        <a:xfrm>
          <a:off x="541020" y="2933912"/>
          <a:ext cx="9727193" cy="619920"/>
        </a:xfrm>
        <a:prstGeom prst="roundRect">
          <a:avLst/>
        </a:prstGeom>
        <a:solidFill>
          <a:schemeClr val="accent1">
            <a:shade val="80000"/>
            <a:hueOff val="-568049"/>
            <a:satOff val="-64408"/>
            <a:lumOff val="3792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kern="1200">
              <a:latin typeface="Open Sans" panose="020B0604020202020204" charset="0"/>
              <a:ea typeface="Open Sans" panose="020B0604020202020204" charset="0"/>
              <a:cs typeface="Open Sans" panose="020B0604020202020204" charset="0"/>
            </a:rPr>
            <a:t>No need to deal with boiler code and hoisting static methods.</a:t>
          </a:r>
          <a:endParaRPr lang="uk-UA" sz="1600" b="1" kern="1200" dirty="0"/>
        </a:p>
      </dsp:txBody>
      <dsp:txXfrm>
        <a:off x="571282" y="2964174"/>
        <a:ext cx="9666669"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BC451-FCDA-44D5-8B3A-A397E4C9230A}">
      <dsp:nvSpPr>
        <dsp:cNvPr id="0" name=""/>
        <dsp:cNvSpPr/>
      </dsp:nvSpPr>
      <dsp:spPr>
        <a:xfrm>
          <a:off x="0" y="457832"/>
          <a:ext cx="10820400" cy="73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518AD5-864C-4082-8818-489F4B377BF4}">
      <dsp:nvSpPr>
        <dsp:cNvPr id="0" name=""/>
        <dsp:cNvSpPr/>
      </dsp:nvSpPr>
      <dsp:spPr>
        <a:xfrm>
          <a:off x="541020" y="29792"/>
          <a:ext cx="9727193" cy="8560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711200">
            <a:lnSpc>
              <a:spcPct val="90000"/>
            </a:lnSpc>
            <a:spcBef>
              <a:spcPct val="0"/>
            </a:spcBef>
            <a:spcAft>
              <a:spcPct val="35000"/>
            </a:spcAft>
            <a:buNone/>
          </a:pPr>
          <a:r>
            <a:rPr lang="en-US" sz="1600" b="1" u="none" kern="1200" dirty="0">
              <a:latin typeface="Open Sans" panose="020B0604020202020204" charset="0"/>
              <a:ea typeface="Open Sans" panose="020B0604020202020204" charset="0"/>
              <a:cs typeface="Open Sans" panose="020B0604020202020204" charset="0"/>
            </a:rPr>
            <a:t>Caution using </a:t>
          </a:r>
          <a:r>
            <a:rPr lang="en-US" sz="1600" b="1" u="none" kern="1200" dirty="0" err="1">
              <a:latin typeface="Open Sans" panose="020B0604020202020204" charset="0"/>
              <a:ea typeface="Open Sans" panose="020B0604020202020204" charset="0"/>
              <a:cs typeface="Open Sans" panose="020B0604020202020204" charset="0"/>
            </a:rPr>
            <a:t>shouldComponentUpdate</a:t>
          </a:r>
          <a:r>
            <a:rPr lang="en-US" sz="1600" b="1" kern="1200" dirty="0">
              <a:latin typeface="Open Sans" panose="020B0604020202020204" charset="0"/>
              <a:ea typeface="Open Sans" panose="020B0604020202020204" charset="0"/>
              <a:cs typeface="Open Sans" panose="020B0604020202020204" charset="0"/>
            </a:rPr>
            <a:t> </a:t>
          </a:r>
          <a:r>
            <a:rPr lang="en-US" sz="1600" kern="1200" dirty="0">
              <a:latin typeface="Open Sans" panose="020B0604020202020204" charset="0"/>
              <a:ea typeface="Open Sans" panose="020B0604020202020204" charset="0"/>
              <a:cs typeface="Open Sans" panose="020B0604020202020204" charset="0"/>
            </a:rPr>
            <a:t>as the render prop might close over data it is unaware of.</a:t>
          </a:r>
          <a:endParaRPr lang="uk-UA" sz="1600" kern="1200" dirty="0"/>
        </a:p>
      </dsp:txBody>
      <dsp:txXfrm>
        <a:off x="582810" y="71582"/>
        <a:ext cx="9643613" cy="772500"/>
      </dsp:txXfrm>
    </dsp:sp>
    <dsp:sp modelId="{5C415A3C-D9CF-4C2A-B6BC-9550CEF7F8B1}">
      <dsp:nvSpPr>
        <dsp:cNvPr id="0" name=""/>
        <dsp:cNvSpPr/>
      </dsp:nvSpPr>
      <dsp:spPr>
        <a:xfrm>
          <a:off x="0" y="1773272"/>
          <a:ext cx="10820400" cy="73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84AB60-753A-40C4-BD5F-5957631B832D}">
      <dsp:nvSpPr>
        <dsp:cNvPr id="0" name=""/>
        <dsp:cNvSpPr/>
      </dsp:nvSpPr>
      <dsp:spPr>
        <a:xfrm>
          <a:off x="541020" y="1345232"/>
          <a:ext cx="9726966" cy="8560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kern="1200" dirty="0">
              <a:latin typeface="Open Sans" panose="020B0604020202020204" charset="0"/>
              <a:ea typeface="Open Sans" panose="020B0604020202020204" charset="0"/>
              <a:cs typeface="Open Sans" panose="020B0604020202020204" charset="0"/>
            </a:rPr>
            <a:t>There could also be minor memory issues</a:t>
          </a:r>
          <a:r>
            <a:rPr lang="en-US" sz="1600" kern="1200" dirty="0">
              <a:latin typeface="Open Sans" panose="020B0604020202020204" charset="0"/>
              <a:ea typeface="Open Sans" panose="020B0604020202020204" charset="0"/>
              <a:cs typeface="Open Sans" panose="020B0604020202020204" charset="0"/>
            </a:rPr>
            <a:t> when defining a closure for every render.                But be sure to measure first before making performance changes as it might not be an issue for your app.</a:t>
          </a:r>
          <a:endParaRPr lang="uk-UA" sz="1600" kern="1200" dirty="0"/>
        </a:p>
      </dsp:txBody>
      <dsp:txXfrm>
        <a:off x="582810" y="1387022"/>
        <a:ext cx="9643386" cy="772500"/>
      </dsp:txXfrm>
    </dsp:sp>
    <dsp:sp modelId="{0F73AA6B-9D5A-4EA6-B2BF-E9959813BEA2}">
      <dsp:nvSpPr>
        <dsp:cNvPr id="0" name=""/>
        <dsp:cNvSpPr/>
      </dsp:nvSpPr>
      <dsp:spPr>
        <a:xfrm>
          <a:off x="0" y="3088712"/>
          <a:ext cx="10820400" cy="730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1DAC55-CCC4-48AA-A17B-95DEA4F4268E}">
      <dsp:nvSpPr>
        <dsp:cNvPr id="0" name=""/>
        <dsp:cNvSpPr/>
      </dsp:nvSpPr>
      <dsp:spPr>
        <a:xfrm>
          <a:off x="541020" y="2660672"/>
          <a:ext cx="9727193" cy="8560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latin typeface="Open Sans" panose="020B0604020202020204" charset="0"/>
              <a:ea typeface="Open Sans" panose="020B0604020202020204" charset="0"/>
              <a:cs typeface="Open Sans" panose="020B0604020202020204" charset="0"/>
            </a:rPr>
            <a:t>Another small annoyance is </a:t>
          </a:r>
          <a:r>
            <a:rPr lang="en-US" sz="1600" b="1" kern="1200">
              <a:latin typeface="Open Sans" panose="020B0604020202020204" charset="0"/>
              <a:ea typeface="Open Sans" panose="020B0604020202020204" charset="0"/>
              <a:cs typeface="Open Sans" panose="020B0604020202020204" charset="0"/>
            </a:rPr>
            <a:t>the render props callback is not so neat in JSX</a:t>
          </a:r>
          <a:r>
            <a:rPr lang="en-US" sz="1600" kern="1200">
              <a:latin typeface="Open Sans" panose="020B0604020202020204" charset="0"/>
              <a:ea typeface="Open Sans" panose="020B0604020202020204" charset="0"/>
              <a:cs typeface="Open Sans" panose="020B0604020202020204" charset="0"/>
            </a:rPr>
            <a:t> as it needs to be wrapped in an expression. Rendering the result of an HOC does look cleaner.</a:t>
          </a:r>
          <a:endParaRPr lang="uk-UA" sz="1600" kern="1200" dirty="0"/>
        </a:p>
      </dsp:txBody>
      <dsp:txXfrm>
        <a:off x="582810" y="2702462"/>
        <a:ext cx="9643613"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0F8B48-4313-4A81-BEDA-0D6C01169BBA}" type="datetimeFigureOut">
              <a:rPr lang="uk-UA" smtClean="0"/>
              <a:t>14.01.2020</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8F761-C86A-4E98-9819-294C6FCAE52C}" type="slidenum">
              <a:rPr lang="uk-UA" smtClean="0"/>
              <a:t>‹№›</a:t>
            </a:fld>
            <a:endParaRPr lang="uk-UA"/>
          </a:p>
        </p:txBody>
      </p:sp>
    </p:spTree>
    <p:extLst>
      <p:ext uri="{BB962C8B-B14F-4D97-AF65-F5344CB8AC3E}">
        <p14:creationId xmlns:p14="http://schemas.microsoft.com/office/powerpoint/2010/main" val="699312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2871474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3679758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343920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90853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3647297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388138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2163311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2208160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139836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374243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2080935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888189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064535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2298470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952457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703102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380008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970388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3728652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034584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3790890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584855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101233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986405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277116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680420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686211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3787485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911110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56065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657758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2830424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57957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81319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936031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252467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1333014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20085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211025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916132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058667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166666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нотаток 1">
            <a:extLst>
              <a:ext uri="{FF2B5EF4-FFF2-40B4-BE49-F238E27FC236}">
                <a16:creationId xmlns:a16="http://schemas.microsoft.com/office/drawing/2014/main" id="{25E80708-87F9-4EDB-8C04-50063AAD2B35}"/>
              </a:ext>
            </a:extLst>
          </p:cNvPr>
          <p:cNvSpPr>
            <a:spLocks noGrp="1"/>
          </p:cNvSpPr>
          <p:nvPr>
            <p:ph type="body" idx="1"/>
          </p:nvPr>
        </p:nvSpPr>
        <p:spPr/>
        <p:txBody>
          <a:bodyPr/>
          <a:lstStyle/>
          <a:p>
            <a:endParaRPr lang="uk-UA" dirty="0"/>
          </a:p>
        </p:txBody>
      </p:sp>
    </p:spTree>
    <p:extLst>
      <p:ext uri="{BB962C8B-B14F-4D97-AF65-F5344CB8AC3E}">
        <p14:creationId xmlns:p14="http://schemas.microsoft.com/office/powerpoint/2010/main" val="428114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1510340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1624656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8"/>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701" r:id="rId15"/>
    <p:sldLayoutId id="214748371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frontarm.com/james-k-nelson/4-ways-pass-children-react-elements/" TargetMode="External"/><Relationship Id="rId3" Type="http://schemas.openxmlformats.org/officeDocument/2006/relationships/hyperlink" Target="https://reactjs.org/docs/render-props.html" TargetMode="External"/><Relationship Id="rId7" Type="http://schemas.openxmlformats.org/officeDocument/2006/relationships/hyperlink" Target="https://reactjs.org/docs/composition-vs-inheritance.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richardkotze.com/coding/hoc-vs-render-props-react" TargetMode="External"/><Relationship Id="rId5" Type="http://schemas.openxmlformats.org/officeDocument/2006/relationships/hyperlink" Target="https://www.robinwieruch.de/react-render-props" TargetMode="External"/><Relationship Id="rId10" Type="http://schemas.openxmlformats.org/officeDocument/2006/relationships/hyperlink" Target="https://mxstbr.blog/2017/02/react-children-deepdive/" TargetMode="External"/><Relationship Id="rId4" Type="http://schemas.openxmlformats.org/officeDocument/2006/relationships/hyperlink" Target="https://tylermcginnis.com/react-render-props/" TargetMode="External"/><Relationship Id="rId9" Type="http://schemas.openxmlformats.org/officeDocument/2006/relationships/hyperlink" Target="https://frontarm.com/james-k-nelson/passing-data-props-childre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Render prop</a:t>
            </a:r>
            <a:endParaRPr lang="uk-UA" dirty="0"/>
          </a:p>
        </p:txBody>
      </p:sp>
      <p:sp>
        <p:nvSpPr>
          <p:cNvPr id="5" name="Text Placeholder 4"/>
          <p:cNvSpPr>
            <a:spLocks noGrp="1"/>
          </p:cNvSpPr>
          <p:nvPr>
            <p:ph type="body" sz="quarter" idx="10"/>
          </p:nvPr>
        </p:nvSpPr>
        <p:spPr/>
        <p:txBody>
          <a:bodyPr>
            <a:normAutofit fontScale="85000" lnSpcReduction="20000"/>
          </a:bodyPr>
          <a:lstStyle/>
          <a:p>
            <a:r>
              <a:rPr lang="en-US" dirty="0"/>
              <a:t>by Yaroslav Vendysh</a:t>
            </a:r>
            <a:endParaRPr lang="uk-UA" dirty="0"/>
          </a:p>
        </p:txBody>
      </p:sp>
    </p:spTree>
    <p:extLst>
      <p:ext uri="{BB962C8B-B14F-4D97-AF65-F5344CB8AC3E}">
        <p14:creationId xmlns:p14="http://schemas.microsoft.com/office/powerpoint/2010/main" val="3068882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err="1">
                <a:latin typeface="Proxima Nova Black" panose="020B0604020202020204" charset="0"/>
                <a:ea typeface="Open Sans" panose="020B0604020202020204" charset="0"/>
                <a:cs typeface="Open Sans" panose="020B0604020202020204" charset="0"/>
              </a:rPr>
              <a:t>DailyChart</a:t>
            </a:r>
            <a:br>
              <a:rPr lang="en-US" sz="3600" dirty="0">
                <a:latin typeface="Proxima Nova Black" panose="020B0604020202020204" charset="0"/>
                <a:ea typeface="Open Sans" panose="020B0604020202020204" charset="0"/>
                <a:cs typeface="Open Sans" panose="020B0604020202020204" charset="0"/>
              </a:rPr>
            </a:b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6" name="Рисунок 5">
            <a:extLst>
              <a:ext uri="{FF2B5EF4-FFF2-40B4-BE49-F238E27FC236}">
                <a16:creationId xmlns:a16="http://schemas.microsoft.com/office/drawing/2014/main" id="{E4C7DF5B-B2ED-4090-B1DC-BA3E3087508B}"/>
              </a:ext>
            </a:extLst>
          </p:cNvPr>
          <p:cNvPicPr>
            <a:picLocks noChangeAspect="1"/>
          </p:cNvPicPr>
          <p:nvPr/>
        </p:nvPicPr>
        <p:blipFill>
          <a:blip r:embed="rId3"/>
          <a:stretch>
            <a:fillRect/>
          </a:stretch>
        </p:blipFill>
        <p:spPr>
          <a:xfrm>
            <a:off x="3566475" y="1668813"/>
            <a:ext cx="5040000" cy="3520373"/>
          </a:xfrm>
          <a:prstGeom prst="rect">
            <a:avLst/>
          </a:prstGeom>
        </p:spPr>
      </p:pic>
    </p:spTree>
    <p:extLst>
      <p:ext uri="{BB962C8B-B14F-4D97-AF65-F5344CB8AC3E}">
        <p14:creationId xmlns:p14="http://schemas.microsoft.com/office/powerpoint/2010/main" val="211010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Summary</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And with that, we’re all finished. You may have written React like this before. </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It’s not the end of the world </a:t>
            </a:r>
            <a:r>
              <a:rPr lang="en-US" sz="1800" dirty="0">
                <a:solidFill>
                  <a:schemeClr val="accent3"/>
                </a:solidFill>
                <a:latin typeface="Open Sans" panose="020B0604020202020204" charset="0"/>
                <a:ea typeface="Open Sans" panose="020B0604020202020204" charset="0"/>
                <a:cs typeface="Open Sans" panose="020B0604020202020204" charset="0"/>
              </a:rPr>
              <a:t>(#</a:t>
            </a:r>
            <a:r>
              <a:rPr lang="en-US" sz="1800" dirty="0" err="1">
                <a:solidFill>
                  <a:schemeClr val="accent3"/>
                </a:solidFill>
                <a:latin typeface="Open Sans" panose="020B0604020202020204" charset="0"/>
                <a:ea typeface="Open Sans" panose="020B0604020202020204" charset="0"/>
                <a:cs typeface="Open Sans" panose="020B0604020202020204" charset="0"/>
              </a:rPr>
              <a:t>shipit</a:t>
            </a:r>
            <a:r>
              <a:rPr lang="en-US" sz="1800" dirty="0">
                <a:latin typeface="Open Sans" panose="020B0604020202020204" charset="0"/>
                <a:ea typeface="Open Sans" panose="020B0604020202020204" charset="0"/>
                <a:cs typeface="Open Sans" panose="020B0604020202020204" charset="0"/>
              </a:rPr>
              <a:t>), but </a:t>
            </a:r>
            <a:r>
              <a:rPr lang="en-US" sz="1800" dirty="0">
                <a:solidFill>
                  <a:schemeClr val="accent1"/>
                </a:solidFill>
                <a:latin typeface="Open Sans" panose="020B0604020202020204" charset="0"/>
                <a:ea typeface="Open Sans" panose="020B0604020202020204" charset="0"/>
                <a:cs typeface="Open Sans" panose="020B0604020202020204" charset="0"/>
              </a:rPr>
              <a:t>it’s not very “DRY”</a:t>
            </a:r>
            <a:r>
              <a:rPr lang="en-US" sz="1800" dirty="0">
                <a:latin typeface="Open Sans" panose="020B0604020202020204" charset="0"/>
                <a:ea typeface="Open Sans" panose="020B0604020202020204" charset="0"/>
                <a:cs typeface="Open Sans" panose="020B0604020202020204" charset="0"/>
              </a:rPr>
              <a:t>. </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As you saw, we’re repeating the exact same hover logic in every one of our components.</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12302" name="Picture 14" descr="Image result for not dry">
            <a:extLst>
              <a:ext uri="{FF2B5EF4-FFF2-40B4-BE49-F238E27FC236}">
                <a16:creationId xmlns:a16="http://schemas.microsoft.com/office/drawing/2014/main" id="{C69717EA-05B5-43EF-B6ED-3BDC87BE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3429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63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Summary</a:t>
            </a:r>
            <a:r>
              <a:rPr lang="en-US" sz="3600" dirty="0"/>
              <a:t> </a:t>
            </a:r>
            <a:br>
              <a:rPr lang="en-US" sz="3200" dirty="0"/>
            </a:b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At this point, the problem should be pretty clear, we want to avoid duplicating our hover logic anytime a new component needs it. So what’s the solution? </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Well before we get to that, we need to get a refresh on </a:t>
            </a:r>
            <a:r>
              <a:rPr lang="en-US" sz="1800" dirty="0">
                <a:solidFill>
                  <a:schemeClr val="accent1"/>
                </a:solidFill>
                <a:latin typeface="Open Sans" panose="020B0604020202020204" charset="0"/>
                <a:ea typeface="Open Sans" panose="020B0604020202020204" charset="0"/>
                <a:cs typeface="Open Sans" panose="020B0604020202020204" charset="0"/>
              </a:rPr>
              <a:t>two fundamental aspects of React</a:t>
            </a:r>
            <a:r>
              <a:rPr lang="en-US" sz="1800" dirty="0">
                <a:latin typeface="Open Sans" panose="020B0604020202020204" charset="0"/>
                <a:ea typeface="Open Sans" panose="020B0604020202020204" charset="0"/>
                <a:cs typeface="Open Sans" panose="020B0604020202020204" charset="0"/>
              </a:rPr>
              <a:t>. </a:t>
            </a: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They are components which don’t render UI and passing functions as props</a:t>
            </a:r>
            <a:r>
              <a:rPr lang="en-US" sz="1800" dirty="0">
                <a:latin typeface="Open Sans" panose="020B0604020202020204" charset="0"/>
                <a:ea typeface="Open Sans" panose="020B0604020202020204" charset="0"/>
                <a:cs typeface="Open Sans" panose="020B0604020202020204" charset="0"/>
              </a:rPr>
              <a:t>.</a:t>
            </a:r>
            <a:endParaRPr lang="uk-UA"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sp>
        <p:nvSpPr>
          <p:cNvPr id="7" name="Прямокутник: округлені кути 6">
            <a:extLst>
              <a:ext uri="{FF2B5EF4-FFF2-40B4-BE49-F238E27FC236}">
                <a16:creationId xmlns:a16="http://schemas.microsoft.com/office/drawing/2014/main" id="{A13D23EC-433A-4354-8DDA-745178FD860E}"/>
              </a:ext>
            </a:extLst>
          </p:cNvPr>
          <p:cNvSpPr/>
          <p:nvPr/>
        </p:nvSpPr>
        <p:spPr>
          <a:xfrm>
            <a:off x="1775999" y="4264997"/>
            <a:ext cx="3600000" cy="95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Open Sans" panose="020B0604020202020204" charset="0"/>
                <a:ea typeface="Open Sans" panose="020B0604020202020204" charset="0"/>
                <a:cs typeface="Open Sans" panose="020B0604020202020204" charset="0"/>
              </a:rPr>
              <a:t>Don’t render UI</a:t>
            </a:r>
            <a:endParaRPr lang="uk-UA" dirty="0">
              <a:solidFill>
                <a:schemeClr val="bg1"/>
              </a:solidFill>
            </a:endParaRPr>
          </a:p>
        </p:txBody>
      </p:sp>
      <p:sp>
        <p:nvSpPr>
          <p:cNvPr id="9" name="Прямокутник: округлені кути 8">
            <a:extLst>
              <a:ext uri="{FF2B5EF4-FFF2-40B4-BE49-F238E27FC236}">
                <a16:creationId xmlns:a16="http://schemas.microsoft.com/office/drawing/2014/main" id="{249AE0E4-6649-4EFD-9C89-3BFB4CEF49E9}"/>
              </a:ext>
            </a:extLst>
          </p:cNvPr>
          <p:cNvSpPr/>
          <p:nvPr/>
        </p:nvSpPr>
        <p:spPr>
          <a:xfrm>
            <a:off x="6848673" y="4264996"/>
            <a:ext cx="3600000" cy="95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Open Sans" panose="020B0604020202020204" charset="0"/>
                <a:ea typeface="Open Sans" panose="020B0604020202020204" charset="0"/>
                <a:cs typeface="Open Sans" panose="020B0604020202020204" charset="0"/>
              </a:rPr>
              <a:t>Passing functions as props</a:t>
            </a:r>
            <a:endParaRPr lang="uk-UA" dirty="0">
              <a:solidFill>
                <a:schemeClr val="bg1"/>
              </a:solidFill>
            </a:endParaRPr>
          </a:p>
        </p:txBody>
      </p:sp>
      <p:cxnSp>
        <p:nvCxnSpPr>
          <p:cNvPr id="22" name="Сполучна лінія: уступом 21">
            <a:extLst>
              <a:ext uri="{FF2B5EF4-FFF2-40B4-BE49-F238E27FC236}">
                <a16:creationId xmlns:a16="http://schemas.microsoft.com/office/drawing/2014/main" id="{1A7BB179-582E-4A73-B00E-6002F54491CA}"/>
              </a:ext>
            </a:extLst>
          </p:cNvPr>
          <p:cNvCxnSpPr>
            <a:cxnSpLocks/>
          </p:cNvCxnSpPr>
          <p:nvPr/>
        </p:nvCxnSpPr>
        <p:spPr>
          <a:xfrm>
            <a:off x="6095999" y="3771093"/>
            <a:ext cx="3051797" cy="5040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 name="Пряма сполучна лінія 11">
            <a:extLst>
              <a:ext uri="{FF2B5EF4-FFF2-40B4-BE49-F238E27FC236}">
                <a16:creationId xmlns:a16="http://schemas.microsoft.com/office/drawing/2014/main" id="{3AEDC0CC-B81F-4BD0-B693-700541ECF379}"/>
              </a:ext>
            </a:extLst>
          </p:cNvPr>
          <p:cNvCxnSpPr>
            <a:cxnSpLocks/>
          </p:cNvCxnSpPr>
          <p:nvPr/>
        </p:nvCxnSpPr>
        <p:spPr>
          <a:xfrm>
            <a:off x="3575999" y="3771093"/>
            <a:ext cx="252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Пряма сполучна лінія 18">
            <a:extLst>
              <a:ext uri="{FF2B5EF4-FFF2-40B4-BE49-F238E27FC236}">
                <a16:creationId xmlns:a16="http://schemas.microsoft.com/office/drawing/2014/main" id="{C733724B-7B91-41BB-BDAA-C1BB336A8D5C}"/>
              </a:ext>
            </a:extLst>
          </p:cNvPr>
          <p:cNvCxnSpPr>
            <a:stCxn id="7" idx="0"/>
          </p:cNvCxnSpPr>
          <p:nvPr/>
        </p:nvCxnSpPr>
        <p:spPr>
          <a:xfrm flipV="1">
            <a:off x="3575999" y="3771093"/>
            <a:ext cx="0" cy="4939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2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No UI Components</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In the example below Users is responsible for getting the users, then passing them to the Grid component. </a:t>
            </a:r>
            <a:r>
              <a:rPr lang="en-US" sz="1800" dirty="0">
                <a:solidFill>
                  <a:schemeClr val="accent1"/>
                </a:solidFill>
                <a:latin typeface="Open Sans" panose="020B0604020202020204" charset="0"/>
                <a:ea typeface="Open Sans" panose="020B0604020202020204" charset="0"/>
                <a:cs typeface="Open Sans" panose="020B0604020202020204" charset="0"/>
              </a:rPr>
              <a:t>It</a:t>
            </a:r>
            <a:r>
              <a:rPr lang="en-US" sz="1800" dirty="0">
                <a:latin typeface="Open Sans" panose="020B0604020202020204" charset="0"/>
                <a:ea typeface="Open Sans" panose="020B0604020202020204" charset="0"/>
                <a:cs typeface="Open Sans" panose="020B0604020202020204" charset="0"/>
              </a:rPr>
              <a:t> </a:t>
            </a:r>
            <a:r>
              <a:rPr lang="en-US" sz="1800" dirty="0">
                <a:solidFill>
                  <a:schemeClr val="accent1"/>
                </a:solidFill>
                <a:latin typeface="Open Sans" panose="020B0604020202020204" charset="0"/>
                <a:ea typeface="Open Sans" panose="020B0604020202020204" charset="0"/>
                <a:cs typeface="Open Sans" panose="020B0604020202020204" charset="0"/>
              </a:rPr>
              <a:t>doesn’t have its own UI</a:t>
            </a:r>
            <a:r>
              <a:rPr lang="en-US" sz="1800" dirty="0">
                <a:latin typeface="Open Sans" panose="020B0604020202020204" charset="0"/>
                <a:ea typeface="Open Sans" panose="020B0604020202020204" charset="0"/>
                <a:cs typeface="Open Sans" panose="020B0604020202020204" charset="0"/>
              </a:rPr>
              <a:t>, instead, it uses the UI from the Grid component.</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2" name="Рисунок 1">
            <a:extLst>
              <a:ext uri="{FF2B5EF4-FFF2-40B4-BE49-F238E27FC236}">
                <a16:creationId xmlns:a16="http://schemas.microsoft.com/office/drawing/2014/main" id="{1EBAED91-E06A-4686-B216-26CD669FABDD}"/>
              </a:ext>
            </a:extLst>
          </p:cNvPr>
          <p:cNvPicPr>
            <a:picLocks noChangeAspect="1"/>
          </p:cNvPicPr>
          <p:nvPr/>
        </p:nvPicPr>
        <p:blipFill>
          <a:blip r:embed="rId3"/>
          <a:stretch>
            <a:fillRect/>
          </a:stretch>
        </p:blipFill>
        <p:spPr>
          <a:xfrm>
            <a:off x="2933020" y="2504128"/>
            <a:ext cx="6483600" cy="3457920"/>
          </a:xfrm>
          <a:prstGeom prst="rect">
            <a:avLst/>
          </a:prstGeom>
        </p:spPr>
      </p:pic>
    </p:spTree>
    <p:extLst>
      <p:ext uri="{BB962C8B-B14F-4D97-AF65-F5344CB8AC3E}">
        <p14:creationId xmlns:p14="http://schemas.microsoft.com/office/powerpoint/2010/main" val="1189812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Passing functions as props</a:t>
            </a:r>
            <a:br>
              <a:rPr lang="en-US" sz="3600" dirty="0">
                <a:latin typeface="Proxima Nova Black" panose="020B0604020202020204" charset="0"/>
                <a:ea typeface="Open Sans" panose="020B0604020202020204" charset="0"/>
                <a:cs typeface="Open Sans" panose="020B0604020202020204" charset="0"/>
              </a:rPr>
            </a:b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As you know, props are part of </a:t>
            </a:r>
            <a:r>
              <a:rPr lang="en-US" sz="1800" dirty="0" err="1">
                <a:latin typeface="Open Sans" panose="020B0604020202020204" charset="0"/>
                <a:ea typeface="Open Sans" panose="020B0604020202020204" charset="0"/>
                <a:cs typeface="Open Sans" panose="020B0604020202020204" charset="0"/>
              </a:rPr>
              <a:t>React’s</a:t>
            </a:r>
            <a:r>
              <a:rPr lang="en-US" sz="1800" dirty="0">
                <a:latin typeface="Open Sans" panose="020B0604020202020204" charset="0"/>
                <a:ea typeface="Open Sans" panose="020B0604020202020204" charset="0"/>
                <a:cs typeface="Open Sans" panose="020B0604020202020204" charset="0"/>
              </a:rPr>
              <a:t> component API that allow </a:t>
            </a: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you to pass data into a component.</a:t>
            </a: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Now what if instead of passing a string as a prop, </a:t>
            </a:r>
            <a:r>
              <a:rPr lang="en-US" sz="1800" dirty="0">
                <a:solidFill>
                  <a:schemeClr val="accent1"/>
                </a:solidFill>
                <a:latin typeface="Open Sans" panose="020B0604020202020204" charset="0"/>
                <a:ea typeface="Open Sans" panose="020B0604020202020204" charset="0"/>
                <a:cs typeface="Open Sans" panose="020B0604020202020204" charset="0"/>
              </a:rPr>
              <a:t>we passed a function</a:t>
            </a:r>
            <a:r>
              <a:rPr lang="en-US" sz="1800" dirty="0">
                <a:latin typeface="Open Sans" panose="020B0604020202020204" charset="0"/>
                <a:ea typeface="Open Sans" panose="020B0604020202020204" charset="0"/>
                <a:cs typeface="Open Sans" panose="020B0604020202020204" charset="0"/>
              </a:rPr>
              <a:t>?</a:t>
            </a: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Now what if we wanted to pass the function prop some data?</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3" name="Рисунок 2">
            <a:extLst>
              <a:ext uri="{FF2B5EF4-FFF2-40B4-BE49-F238E27FC236}">
                <a16:creationId xmlns:a16="http://schemas.microsoft.com/office/drawing/2014/main" id="{95386CD7-9AF3-453D-A28C-DE519E21BACF}"/>
              </a:ext>
            </a:extLst>
          </p:cNvPr>
          <p:cNvPicPr>
            <a:picLocks noChangeAspect="1"/>
          </p:cNvPicPr>
          <p:nvPr/>
        </p:nvPicPr>
        <p:blipFill>
          <a:blip r:embed="rId3"/>
          <a:stretch>
            <a:fillRect/>
          </a:stretch>
        </p:blipFill>
        <p:spPr>
          <a:xfrm>
            <a:off x="2854200" y="3616093"/>
            <a:ext cx="6483600" cy="1679807"/>
          </a:xfrm>
          <a:prstGeom prst="rect">
            <a:avLst/>
          </a:prstGeom>
        </p:spPr>
      </p:pic>
    </p:spTree>
    <p:extLst>
      <p:ext uri="{BB962C8B-B14F-4D97-AF65-F5344CB8AC3E}">
        <p14:creationId xmlns:p14="http://schemas.microsoft.com/office/powerpoint/2010/main" val="931079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Let’s code</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endParaRPr lang="uk-UA" sz="1800" dirty="0">
              <a:latin typeface="Open Sans" panose="020B0604020202020204" charset="0"/>
              <a:ea typeface="Open Sans" panose="020B0604020202020204" charset="0"/>
              <a:cs typeface="Open Sans" panose="020B0604020202020204" charset="0"/>
            </a:endParaRPr>
          </a:p>
        </p:txBody>
      </p:sp>
      <p:pic>
        <p:nvPicPr>
          <p:cNvPr id="5" name="Picture 8" descr="Related image">
            <a:extLst>
              <a:ext uri="{FF2B5EF4-FFF2-40B4-BE49-F238E27FC236}">
                <a16:creationId xmlns:a16="http://schemas.microsoft.com/office/drawing/2014/main" id="{2DC3B404-799F-4113-895D-1A3734030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223" y="1637095"/>
            <a:ext cx="3866400" cy="386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821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br>
              <a:rPr lang="en-US" sz="1800" dirty="0">
                <a:latin typeface="Open Sans" panose="020B0604020202020204" charset="0"/>
                <a:ea typeface="Open Sans" panose="020B0604020202020204" charset="0"/>
                <a:cs typeface="Open Sans" panose="020B0604020202020204" charset="0"/>
              </a:rPr>
            </a:br>
            <a:r>
              <a:rPr lang="en-US" sz="1800" dirty="0">
                <a:latin typeface="Open Sans" panose="020B0604020202020204" charset="0"/>
                <a:ea typeface="Open Sans" panose="020B0604020202020204" charset="0"/>
                <a:cs typeface="Open Sans" panose="020B0604020202020204" charset="0"/>
              </a:rPr>
              <a:t>First, we want to create a </a:t>
            </a:r>
            <a:r>
              <a:rPr lang="en-US" sz="1800" dirty="0">
                <a:solidFill>
                  <a:schemeClr val="accent1"/>
                </a:solidFill>
                <a:latin typeface="Open Sans" panose="020B0604020202020204" charset="0"/>
                <a:ea typeface="Open Sans" panose="020B0604020202020204" charset="0"/>
                <a:cs typeface="Open Sans" panose="020B0604020202020204" charset="0"/>
              </a:rPr>
              <a:t>“Wrapper”</a:t>
            </a:r>
            <a:r>
              <a:rPr lang="en-US" sz="1800" dirty="0">
                <a:latin typeface="Open Sans" panose="020B0604020202020204" charset="0"/>
                <a:ea typeface="Open Sans" panose="020B0604020202020204" charset="0"/>
                <a:cs typeface="Open Sans" panose="020B0604020202020204" charset="0"/>
              </a:rPr>
              <a:t> component </a:t>
            </a:r>
            <a:br>
              <a:rPr lang="en-US" sz="1800" dirty="0">
                <a:latin typeface="Open Sans" panose="020B0604020202020204" charset="0"/>
                <a:ea typeface="Open Sans" panose="020B0604020202020204" charset="0"/>
                <a:cs typeface="Open Sans" panose="020B0604020202020204" charset="0"/>
              </a:rPr>
            </a:br>
            <a:r>
              <a:rPr lang="en-US" sz="1800" dirty="0">
                <a:latin typeface="Open Sans" panose="020B0604020202020204" charset="0"/>
                <a:ea typeface="Open Sans" panose="020B0604020202020204" charset="0"/>
                <a:cs typeface="Open Sans" panose="020B0604020202020204" charset="0"/>
              </a:rPr>
              <a:t>which is responsible for managing the hover state.</a:t>
            </a:r>
            <a:br>
              <a:rPr lang="en-US" sz="1800" dirty="0">
                <a:latin typeface="Open Sans" panose="020B0604020202020204" charset="0"/>
                <a:ea typeface="Open Sans" panose="020B0604020202020204" charset="0"/>
                <a:cs typeface="Open Sans" panose="020B0604020202020204" charset="0"/>
              </a:rPr>
            </a:br>
            <a:endParaRPr lang="uk-UA" sz="1800" dirty="0">
              <a:latin typeface="Open Sans"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6" name="Рисунок 5">
            <a:extLst>
              <a:ext uri="{FF2B5EF4-FFF2-40B4-BE49-F238E27FC236}">
                <a16:creationId xmlns:a16="http://schemas.microsoft.com/office/drawing/2014/main" id="{A5D3EBA5-BABE-4221-B19F-AE1B0693EF66}"/>
              </a:ext>
            </a:extLst>
          </p:cNvPr>
          <p:cNvPicPr>
            <a:picLocks noChangeAspect="1"/>
          </p:cNvPicPr>
          <p:nvPr/>
        </p:nvPicPr>
        <p:blipFill>
          <a:blip r:embed="rId3"/>
          <a:stretch>
            <a:fillRect/>
          </a:stretch>
        </p:blipFill>
        <p:spPr>
          <a:xfrm>
            <a:off x="2854200" y="1890646"/>
            <a:ext cx="6483600" cy="3076708"/>
          </a:xfrm>
          <a:prstGeom prst="rect">
            <a:avLst/>
          </a:prstGeom>
        </p:spPr>
      </p:pic>
    </p:spTree>
    <p:extLst>
      <p:ext uri="{BB962C8B-B14F-4D97-AF65-F5344CB8AC3E}">
        <p14:creationId xmlns:p14="http://schemas.microsoft.com/office/powerpoint/2010/main" val="236963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br>
              <a:rPr lang="en-US" sz="1800" dirty="0">
                <a:latin typeface="Open Sans" panose="020B0604020202020204" charset="0"/>
                <a:ea typeface="Open Sans" panose="020B0604020202020204" charset="0"/>
                <a:cs typeface="Open Sans" panose="020B0604020202020204" charset="0"/>
              </a:rPr>
            </a:br>
            <a:r>
              <a:rPr lang="en-US" sz="1800" dirty="0">
                <a:latin typeface="Open Sans" panose="020B0604020202020204" charset="0"/>
                <a:ea typeface="Open Sans" panose="020B0604020202020204" charset="0"/>
                <a:cs typeface="Open Sans" panose="020B0604020202020204" charset="0"/>
              </a:rPr>
              <a:t>The next question becomes what should Hover render?</a:t>
            </a:r>
            <a:br>
              <a:rPr lang="en-US" sz="1800" dirty="0">
                <a:latin typeface="Open Sans" panose="020B0604020202020204" charset="0"/>
                <a:ea typeface="Open Sans" panose="020B0604020202020204" charset="0"/>
                <a:cs typeface="Open Sans" panose="020B0604020202020204" charset="0"/>
              </a:rPr>
            </a:br>
            <a:r>
              <a:rPr lang="en-US" sz="1800" dirty="0">
                <a:latin typeface="Open Sans" panose="020B0604020202020204" charset="0"/>
                <a:ea typeface="Open Sans" panose="020B0604020202020204" charset="0"/>
                <a:cs typeface="Open Sans" panose="020B0604020202020204" charset="0"/>
              </a:rPr>
              <a:t>This is where are function prop knowledge comes into play. </a:t>
            </a:r>
            <a:br>
              <a:rPr lang="en-US" sz="1800" dirty="0">
                <a:latin typeface="Open Sans" panose="020B0604020202020204" charset="0"/>
                <a:ea typeface="Open Sans" panose="020B0604020202020204" charset="0"/>
                <a:cs typeface="Open Sans" panose="020B0604020202020204" charset="0"/>
              </a:rPr>
            </a:br>
            <a:r>
              <a:rPr lang="en-US" sz="1800" dirty="0">
                <a:latin typeface="Open Sans" panose="020B0604020202020204" charset="0"/>
                <a:ea typeface="Open Sans" panose="020B0604020202020204" charset="0"/>
                <a:cs typeface="Open Sans" panose="020B0604020202020204" charset="0"/>
              </a:rPr>
              <a:t>Let’s have </a:t>
            </a:r>
            <a:r>
              <a:rPr lang="en-US" sz="1800" dirty="0">
                <a:solidFill>
                  <a:schemeClr val="accent1"/>
                </a:solidFill>
                <a:latin typeface="Open Sans" panose="020B0604020202020204" charset="0"/>
                <a:ea typeface="Open Sans" panose="020B0604020202020204" charset="0"/>
                <a:cs typeface="Open Sans" panose="020B0604020202020204" charset="0"/>
              </a:rPr>
              <a:t>Hover receive a prop called render</a:t>
            </a:r>
            <a:r>
              <a:rPr lang="en-US" sz="1800" dirty="0">
                <a:latin typeface="Open Sans" panose="020B0604020202020204" charset="0"/>
                <a:ea typeface="Open Sans" panose="020B0604020202020204" charset="0"/>
                <a:cs typeface="Open Sans" panose="020B0604020202020204" charset="0"/>
              </a:rPr>
              <a:t>.</a:t>
            </a:r>
            <a:endParaRPr lang="uk-UA" sz="1800" dirty="0">
              <a:latin typeface="Open Sans"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5" name="Рисунок 4">
            <a:extLst>
              <a:ext uri="{FF2B5EF4-FFF2-40B4-BE49-F238E27FC236}">
                <a16:creationId xmlns:a16="http://schemas.microsoft.com/office/drawing/2014/main" id="{05552089-87FF-4CC1-9980-A509D8D3EF63}"/>
              </a:ext>
            </a:extLst>
          </p:cNvPr>
          <p:cNvPicPr>
            <a:picLocks noChangeAspect="1"/>
          </p:cNvPicPr>
          <p:nvPr/>
        </p:nvPicPr>
        <p:blipFill>
          <a:blip r:embed="rId3"/>
          <a:stretch>
            <a:fillRect/>
          </a:stretch>
        </p:blipFill>
        <p:spPr>
          <a:xfrm>
            <a:off x="2933020" y="2582987"/>
            <a:ext cx="6483600" cy="1692025"/>
          </a:xfrm>
          <a:prstGeom prst="rect">
            <a:avLst/>
          </a:prstGeom>
        </p:spPr>
      </p:pic>
    </p:spTree>
    <p:extLst>
      <p:ext uri="{BB962C8B-B14F-4D97-AF65-F5344CB8AC3E}">
        <p14:creationId xmlns:p14="http://schemas.microsoft.com/office/powerpoint/2010/main" val="389476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br>
              <a:rPr lang="en-US" sz="1800" dirty="0">
                <a:latin typeface="Open Sans" panose="020B0604020202020204" charset="0"/>
                <a:ea typeface="Open Sans" panose="020B0604020202020204" charset="0"/>
                <a:cs typeface="Open Sans" panose="020B0604020202020204" charset="0"/>
              </a:rPr>
            </a:br>
            <a:r>
              <a:rPr lang="en-US" sz="1800" dirty="0">
                <a:latin typeface="Open Sans" panose="020B0604020202020204" charset="0"/>
                <a:ea typeface="Open Sans" panose="020B0604020202020204" charset="0"/>
                <a:cs typeface="Open Sans" panose="020B0604020202020204" charset="0"/>
              </a:rPr>
              <a:t>Now the last change we need to make is in our Hover component. </a:t>
            </a:r>
            <a:br>
              <a:rPr lang="en-US" sz="1800" dirty="0">
                <a:latin typeface="Open Sans" panose="020B0604020202020204" charset="0"/>
                <a:ea typeface="Open Sans" panose="020B0604020202020204" charset="0"/>
                <a:cs typeface="Open Sans" panose="020B0604020202020204" charset="0"/>
              </a:rPr>
            </a:br>
            <a:r>
              <a:rPr lang="en-US" sz="1800" dirty="0">
                <a:latin typeface="Open Sans" panose="020B0604020202020204" charset="0"/>
                <a:ea typeface="Open Sans" panose="020B0604020202020204" charset="0"/>
                <a:cs typeface="Open Sans" panose="020B0604020202020204" charset="0"/>
              </a:rPr>
              <a:t>All we need to do is </a:t>
            </a:r>
            <a:r>
              <a:rPr lang="en-US" sz="1800" dirty="0">
                <a:solidFill>
                  <a:schemeClr val="accent1"/>
                </a:solidFill>
                <a:latin typeface="Open Sans" panose="020B0604020202020204" charset="0"/>
                <a:ea typeface="Open Sans" panose="020B0604020202020204" charset="0"/>
                <a:cs typeface="Open Sans" panose="020B0604020202020204" charset="0"/>
              </a:rPr>
              <a:t>invoke </a:t>
            </a:r>
            <a:r>
              <a:rPr lang="en-US" sz="1800" dirty="0" err="1">
                <a:solidFill>
                  <a:schemeClr val="accent1"/>
                </a:solidFill>
                <a:latin typeface="Open Sans" panose="020B0604020202020204" charset="0"/>
                <a:ea typeface="Open Sans" panose="020B0604020202020204" charset="0"/>
                <a:cs typeface="Open Sans" panose="020B0604020202020204" charset="0"/>
              </a:rPr>
              <a:t>this.props.render</a:t>
            </a:r>
            <a:r>
              <a:rPr lang="en-US" sz="1800" dirty="0">
                <a:solidFill>
                  <a:schemeClr val="accent1"/>
                </a:solidFill>
                <a:latin typeface="Open Sans" panose="020B0604020202020204" charset="0"/>
                <a:ea typeface="Open Sans" panose="020B0604020202020204" charset="0"/>
                <a:cs typeface="Open Sans" panose="020B0604020202020204" charset="0"/>
              </a:rPr>
              <a:t> passing it </a:t>
            </a:r>
            <a:r>
              <a:rPr lang="en-US" sz="1800" dirty="0" err="1">
                <a:solidFill>
                  <a:schemeClr val="accent1"/>
                </a:solidFill>
                <a:latin typeface="Open Sans" panose="020B0604020202020204" charset="0"/>
                <a:ea typeface="Open Sans" panose="020B0604020202020204" charset="0"/>
                <a:cs typeface="Open Sans" panose="020B0604020202020204" charset="0"/>
              </a:rPr>
              <a:t>this.state.hover</a:t>
            </a:r>
            <a:r>
              <a:rPr lang="en-US" sz="1800" dirty="0">
                <a:latin typeface="Open Sans" panose="020B0604020202020204" charset="0"/>
                <a:ea typeface="Open Sans" panose="020B0604020202020204" charset="0"/>
                <a:cs typeface="Open Sans" panose="020B0604020202020204" charset="0"/>
              </a:rPr>
              <a:t>.</a:t>
            </a:r>
            <a:endParaRPr lang="uk-UA" sz="1800" dirty="0">
              <a:latin typeface="Open Sans"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5" name="Рисунок 4">
            <a:extLst>
              <a:ext uri="{FF2B5EF4-FFF2-40B4-BE49-F238E27FC236}">
                <a16:creationId xmlns:a16="http://schemas.microsoft.com/office/drawing/2014/main" id="{7DF7B6B9-6319-46DC-A9DE-21DEFE267407}"/>
              </a:ext>
            </a:extLst>
          </p:cNvPr>
          <p:cNvPicPr>
            <a:picLocks noChangeAspect="1"/>
          </p:cNvPicPr>
          <p:nvPr/>
        </p:nvPicPr>
        <p:blipFill>
          <a:blip r:embed="rId3"/>
          <a:stretch>
            <a:fillRect/>
          </a:stretch>
        </p:blipFill>
        <p:spPr>
          <a:xfrm>
            <a:off x="2854200" y="1884929"/>
            <a:ext cx="6483600" cy="3088142"/>
          </a:xfrm>
          <a:prstGeom prst="rect">
            <a:avLst/>
          </a:prstGeom>
        </p:spPr>
      </p:pic>
    </p:spTree>
    <p:extLst>
      <p:ext uri="{BB962C8B-B14F-4D97-AF65-F5344CB8AC3E}">
        <p14:creationId xmlns:p14="http://schemas.microsoft.com/office/powerpoint/2010/main" val="2035227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Before / After</a:t>
            </a:r>
            <a:br>
              <a:rPr lang="en-US" sz="3600" dirty="0">
                <a:latin typeface="Proxima Nova Black" panose="020B0604020202020204" charset="0"/>
                <a:ea typeface="Open Sans" panose="020B0604020202020204" charset="0"/>
                <a:cs typeface="Open Sans" panose="020B0604020202020204" charset="0"/>
              </a:rPr>
            </a:b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Finally let’s head back to the original code we had and </a:t>
            </a:r>
          </a:p>
          <a:p>
            <a:pPr algn="ctr">
              <a:lnSpc>
                <a:spcPct val="100000"/>
              </a:lnSpc>
            </a:pPr>
            <a:r>
              <a:rPr lang="en-US" sz="1800" dirty="0">
                <a:latin typeface="Open Sans" panose="020B0604020202020204" charset="0"/>
                <a:ea typeface="Open Sans" panose="020B0604020202020204" charset="0"/>
                <a:cs typeface="Open Sans" panose="020B0604020202020204" charset="0"/>
              </a:rPr>
              <a:t>see how we no longer have to duplicate all the hover logic </a:t>
            </a:r>
          </a:p>
          <a:p>
            <a:pPr algn="ctr">
              <a:lnSpc>
                <a:spcPct val="100000"/>
              </a:lnSpc>
            </a:pPr>
            <a:r>
              <a:rPr lang="en-US" sz="1800" dirty="0">
                <a:latin typeface="Open Sans" panose="020B0604020202020204" charset="0"/>
                <a:ea typeface="Open Sans" panose="020B0604020202020204" charset="0"/>
                <a:cs typeface="Open Sans" panose="020B0604020202020204" charset="0"/>
              </a:rPr>
              <a:t>since we have our Hover component.</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This is what we had </a:t>
            </a:r>
            <a:r>
              <a:rPr lang="en-US" sz="1800" dirty="0">
                <a:solidFill>
                  <a:schemeClr val="accent1"/>
                </a:solidFill>
                <a:latin typeface="Open Sans" panose="020B0604020202020204" charset="0"/>
                <a:ea typeface="Open Sans" panose="020B0604020202020204" charset="0"/>
                <a:cs typeface="Open Sans" panose="020B0604020202020204" charset="0"/>
              </a:rPr>
              <a:t>before</a:t>
            </a:r>
            <a:r>
              <a:rPr lang="uk-UA" sz="1800" dirty="0">
                <a:latin typeface="Open Sans" panose="020B0604020202020204" charset="0"/>
                <a:ea typeface="Open Sans" panose="020B0604020202020204" charset="0"/>
                <a:cs typeface="Open Sans" panose="020B0604020202020204" charset="0"/>
              </a:rPr>
              <a:t> </a:t>
            </a:r>
            <a:r>
              <a:rPr lang="en-US" sz="1800" dirty="0">
                <a:latin typeface="Open Sans" panose="020B0604020202020204" charset="0"/>
                <a:ea typeface="Open Sans" panose="020B0604020202020204" charset="0"/>
                <a:cs typeface="Open Sans" panose="020B0604020202020204" charset="0"/>
              </a:rPr>
              <a:t>and </a:t>
            </a:r>
            <a:r>
              <a:rPr lang="en-US" sz="1800" dirty="0">
                <a:solidFill>
                  <a:schemeClr val="accent1"/>
                </a:solidFill>
                <a:latin typeface="Open Sans" panose="020B0604020202020204" charset="0"/>
                <a:ea typeface="Open Sans" panose="020B0604020202020204" charset="0"/>
                <a:cs typeface="Open Sans" panose="020B0604020202020204" charset="0"/>
              </a:rPr>
              <a:t>after</a:t>
            </a:r>
            <a:r>
              <a:rPr lang="en-US" sz="1800" dirty="0">
                <a:latin typeface="Open Sans" panose="020B0604020202020204" charset="0"/>
                <a:ea typeface="Open Sans" panose="020B0604020202020204" charset="0"/>
                <a:cs typeface="Open Sans" panose="020B0604020202020204" charset="0"/>
              </a:rPr>
              <a:t>.</a:t>
            </a:r>
          </a:p>
        </p:txBody>
      </p:sp>
      <p:graphicFrame>
        <p:nvGraphicFramePr>
          <p:cNvPr id="22" name="Схема 21">
            <a:extLst>
              <a:ext uri="{FF2B5EF4-FFF2-40B4-BE49-F238E27FC236}">
                <a16:creationId xmlns:a16="http://schemas.microsoft.com/office/drawing/2014/main" id="{EE7202A2-F973-47C1-9CF8-9D2BAB2DA7C3}"/>
              </a:ext>
            </a:extLst>
          </p:cNvPr>
          <p:cNvGraphicFramePr/>
          <p:nvPr>
            <p:extLst>
              <p:ext uri="{D42A27DB-BD31-4B8C-83A1-F6EECF244321}">
                <p14:modId xmlns:p14="http://schemas.microsoft.com/office/powerpoint/2010/main" val="953521671"/>
              </p:ext>
            </p:extLst>
          </p:nvPr>
        </p:nvGraphicFramePr>
        <p:xfrm>
          <a:off x="4554537" y="3738490"/>
          <a:ext cx="3082925" cy="2223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018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Definition</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The term </a:t>
            </a:r>
            <a:r>
              <a:rPr lang="en-US" sz="1800" b="1" dirty="0">
                <a:solidFill>
                  <a:schemeClr val="accent1"/>
                </a:solidFill>
                <a:latin typeface="Open Sans" panose="020B0604020202020204" charset="0"/>
                <a:ea typeface="Open Sans" panose="020B0604020202020204" charset="0"/>
                <a:cs typeface="Open Sans" panose="020B0604020202020204" charset="0"/>
              </a:rPr>
              <a:t>“render prop”</a:t>
            </a:r>
            <a:r>
              <a:rPr lang="en-US" sz="1800" b="1" dirty="0">
                <a:solidFill>
                  <a:schemeClr val="accent5"/>
                </a:solidFill>
                <a:latin typeface="Open Sans" panose="020B0604020202020204" charset="0"/>
                <a:ea typeface="Open Sans" panose="020B0604020202020204" charset="0"/>
                <a:cs typeface="Open Sans" panose="020B0604020202020204" charset="0"/>
              </a:rPr>
              <a:t> </a:t>
            </a:r>
            <a:r>
              <a:rPr lang="en-US" sz="1800" dirty="0">
                <a:latin typeface="Open Sans" panose="020B0604020202020204" charset="0"/>
                <a:ea typeface="Open Sans" panose="020B0604020202020204" charset="0"/>
                <a:cs typeface="Open Sans" panose="020B0604020202020204" charset="0"/>
              </a:rPr>
              <a:t>refers to a technique for sharing code between </a:t>
            </a: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React components using a prop whose value is a function.</a:t>
            </a:r>
          </a:p>
          <a:p>
            <a:pPr algn="ctr">
              <a:lnSpc>
                <a:spcPct val="100000"/>
              </a:lnSpc>
            </a:pP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A component with a render prop takes a function that returns a React element and calls it instead of implementing its own render logic.</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Libraries that use render props include </a:t>
            </a:r>
            <a:r>
              <a:rPr lang="en-US" sz="1800" u="sng" dirty="0">
                <a:solidFill>
                  <a:schemeClr val="accent3"/>
                </a:solidFill>
                <a:latin typeface="Open Sans" panose="020B0604020202020204" charset="0"/>
                <a:ea typeface="Open Sans" panose="020B0604020202020204" charset="0"/>
                <a:cs typeface="Open Sans" panose="020B0604020202020204" charset="0"/>
              </a:rPr>
              <a:t>React Router</a:t>
            </a:r>
            <a:r>
              <a:rPr lang="en-US" sz="1800" dirty="0">
                <a:latin typeface="Open Sans" panose="020B0604020202020204" charset="0"/>
                <a:ea typeface="Open Sans" panose="020B0604020202020204" charset="0"/>
                <a:cs typeface="Open Sans" panose="020B0604020202020204" charset="0"/>
              </a:rPr>
              <a:t>, </a:t>
            </a:r>
            <a:r>
              <a:rPr lang="en-US" sz="1800" u="sng" dirty="0">
                <a:solidFill>
                  <a:schemeClr val="accent3"/>
                </a:solidFill>
                <a:latin typeface="Open Sans" panose="020B0604020202020204" charset="0"/>
                <a:ea typeface="Open Sans" panose="020B0604020202020204" charset="0"/>
                <a:cs typeface="Open Sans" panose="020B0604020202020204" charset="0"/>
              </a:rPr>
              <a:t>Downshift</a:t>
            </a:r>
            <a:r>
              <a:rPr lang="en-US" sz="1800" dirty="0">
                <a:latin typeface="Open Sans" panose="020B0604020202020204" charset="0"/>
                <a:ea typeface="Open Sans" panose="020B0604020202020204" charset="0"/>
                <a:cs typeface="Open Sans" panose="020B0604020202020204" charset="0"/>
              </a:rPr>
              <a:t> and </a:t>
            </a:r>
            <a:r>
              <a:rPr lang="en-US" sz="1800" u="sng" dirty="0" err="1">
                <a:solidFill>
                  <a:schemeClr val="accent3"/>
                </a:solidFill>
                <a:latin typeface="Open Sans" panose="020B0604020202020204" charset="0"/>
                <a:ea typeface="Open Sans" panose="020B0604020202020204" charset="0"/>
                <a:cs typeface="Open Sans" panose="020B0604020202020204" charset="0"/>
              </a:rPr>
              <a:t>Formik</a:t>
            </a:r>
            <a:r>
              <a:rPr lang="en-US" sz="1800" dirty="0">
                <a:latin typeface="Open Sans" panose="020B0604020202020204" charset="0"/>
                <a:ea typeface="Open Sans" panose="020B0604020202020204" charset="0"/>
                <a:cs typeface="Open Sans" panose="020B0604020202020204" charset="0"/>
              </a:rPr>
              <a:t>.</a:t>
            </a:r>
            <a:endParaRPr lang="uk-UA" sz="1800" dirty="0">
              <a:latin typeface="Open Sans" panose="020B0604020202020204" charset="0"/>
              <a:ea typeface="Open Sans" panose="020B0604020202020204" charset="0"/>
              <a:cs typeface="Open Sans" panose="020B0604020202020204" charset="0"/>
            </a:endParaRPr>
          </a:p>
        </p:txBody>
      </p:sp>
      <p:pic>
        <p:nvPicPr>
          <p:cNvPr id="5" name="Рисунок 4">
            <a:extLst>
              <a:ext uri="{FF2B5EF4-FFF2-40B4-BE49-F238E27FC236}">
                <a16:creationId xmlns:a16="http://schemas.microsoft.com/office/drawing/2014/main" id="{228C057B-7019-4B73-AA5A-0C83582747C6}"/>
              </a:ext>
            </a:extLst>
          </p:cNvPr>
          <p:cNvPicPr>
            <a:picLocks noChangeAspect="1"/>
          </p:cNvPicPr>
          <p:nvPr/>
        </p:nvPicPr>
        <p:blipFill>
          <a:blip r:embed="rId3"/>
          <a:stretch>
            <a:fillRect/>
          </a:stretch>
        </p:blipFill>
        <p:spPr>
          <a:xfrm>
            <a:off x="4833937" y="3680207"/>
            <a:ext cx="2524125" cy="714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1880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Before / After</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5" name="Рисунок 4">
            <a:extLst>
              <a:ext uri="{FF2B5EF4-FFF2-40B4-BE49-F238E27FC236}">
                <a16:creationId xmlns:a16="http://schemas.microsoft.com/office/drawing/2014/main" id="{800351FC-1CF1-4176-8D9F-9056FE3C47FE}"/>
              </a:ext>
            </a:extLst>
          </p:cNvPr>
          <p:cNvPicPr>
            <a:picLocks noChangeAspect="1"/>
          </p:cNvPicPr>
          <p:nvPr/>
        </p:nvPicPr>
        <p:blipFill>
          <a:blip r:embed="rId3"/>
          <a:stretch>
            <a:fillRect/>
          </a:stretch>
        </p:blipFill>
        <p:spPr>
          <a:xfrm>
            <a:off x="601578" y="1455333"/>
            <a:ext cx="5040000" cy="3947332"/>
          </a:xfrm>
          <a:prstGeom prst="rect">
            <a:avLst/>
          </a:prstGeom>
        </p:spPr>
      </p:pic>
      <p:pic>
        <p:nvPicPr>
          <p:cNvPr id="3" name="Рисунок 2">
            <a:extLst>
              <a:ext uri="{FF2B5EF4-FFF2-40B4-BE49-F238E27FC236}">
                <a16:creationId xmlns:a16="http://schemas.microsoft.com/office/drawing/2014/main" id="{3368B93A-5A66-49C7-BF9F-163CD437B39C}"/>
              </a:ext>
            </a:extLst>
          </p:cNvPr>
          <p:cNvPicPr>
            <a:picLocks noChangeAspect="1"/>
          </p:cNvPicPr>
          <p:nvPr/>
        </p:nvPicPr>
        <p:blipFill>
          <a:blip r:embed="rId4"/>
          <a:stretch>
            <a:fillRect/>
          </a:stretch>
        </p:blipFill>
        <p:spPr>
          <a:xfrm>
            <a:off x="6466199" y="2020132"/>
            <a:ext cx="5040000" cy="2817735"/>
          </a:xfrm>
          <a:prstGeom prst="rect">
            <a:avLst/>
          </a:prstGeom>
        </p:spPr>
      </p:pic>
    </p:spTree>
    <p:extLst>
      <p:ext uri="{BB962C8B-B14F-4D97-AF65-F5344CB8AC3E}">
        <p14:creationId xmlns:p14="http://schemas.microsoft.com/office/powerpoint/2010/main" val="382306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Before / After</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7" name="Рисунок 6">
            <a:extLst>
              <a:ext uri="{FF2B5EF4-FFF2-40B4-BE49-F238E27FC236}">
                <a16:creationId xmlns:a16="http://schemas.microsoft.com/office/drawing/2014/main" id="{187338E6-1F78-4E06-ACB6-E016BA526D65}"/>
              </a:ext>
            </a:extLst>
          </p:cNvPr>
          <p:cNvPicPr>
            <a:picLocks noChangeAspect="1"/>
          </p:cNvPicPr>
          <p:nvPr/>
        </p:nvPicPr>
        <p:blipFill>
          <a:blip r:embed="rId3"/>
          <a:stretch>
            <a:fillRect/>
          </a:stretch>
        </p:blipFill>
        <p:spPr>
          <a:xfrm>
            <a:off x="628649" y="1687962"/>
            <a:ext cx="5040000" cy="3482076"/>
          </a:xfrm>
          <a:prstGeom prst="rect">
            <a:avLst/>
          </a:prstGeom>
        </p:spPr>
      </p:pic>
      <p:pic>
        <p:nvPicPr>
          <p:cNvPr id="2" name="Рисунок 1">
            <a:extLst>
              <a:ext uri="{FF2B5EF4-FFF2-40B4-BE49-F238E27FC236}">
                <a16:creationId xmlns:a16="http://schemas.microsoft.com/office/drawing/2014/main" id="{516857D6-586F-414B-AD7D-96956A5B5221}"/>
              </a:ext>
            </a:extLst>
          </p:cNvPr>
          <p:cNvPicPr>
            <a:picLocks noChangeAspect="1"/>
          </p:cNvPicPr>
          <p:nvPr/>
        </p:nvPicPr>
        <p:blipFill>
          <a:blip r:embed="rId4"/>
          <a:stretch>
            <a:fillRect/>
          </a:stretch>
        </p:blipFill>
        <p:spPr>
          <a:xfrm>
            <a:off x="6466203" y="2236775"/>
            <a:ext cx="5040000" cy="2384450"/>
          </a:xfrm>
          <a:prstGeom prst="rect">
            <a:avLst/>
          </a:prstGeom>
        </p:spPr>
      </p:pic>
    </p:spTree>
    <p:extLst>
      <p:ext uri="{BB962C8B-B14F-4D97-AF65-F5344CB8AC3E}">
        <p14:creationId xmlns:p14="http://schemas.microsoft.com/office/powerpoint/2010/main" val="840538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Before / After</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6" name="Рисунок 5">
            <a:extLst>
              <a:ext uri="{FF2B5EF4-FFF2-40B4-BE49-F238E27FC236}">
                <a16:creationId xmlns:a16="http://schemas.microsoft.com/office/drawing/2014/main" id="{20DFC377-61AA-4880-BFAA-5046D2B82F82}"/>
              </a:ext>
            </a:extLst>
          </p:cNvPr>
          <p:cNvPicPr>
            <a:picLocks noChangeAspect="1"/>
          </p:cNvPicPr>
          <p:nvPr/>
        </p:nvPicPr>
        <p:blipFill>
          <a:blip r:embed="rId3"/>
          <a:stretch>
            <a:fillRect/>
          </a:stretch>
        </p:blipFill>
        <p:spPr>
          <a:xfrm>
            <a:off x="619124" y="1668813"/>
            <a:ext cx="5040000" cy="3520373"/>
          </a:xfrm>
          <a:prstGeom prst="rect">
            <a:avLst/>
          </a:prstGeom>
        </p:spPr>
      </p:pic>
      <p:pic>
        <p:nvPicPr>
          <p:cNvPr id="2" name="Рисунок 1">
            <a:extLst>
              <a:ext uri="{FF2B5EF4-FFF2-40B4-BE49-F238E27FC236}">
                <a16:creationId xmlns:a16="http://schemas.microsoft.com/office/drawing/2014/main" id="{8F3F17BA-0521-4A32-A834-EAF75E91386C}"/>
              </a:ext>
            </a:extLst>
          </p:cNvPr>
          <p:cNvPicPr>
            <a:picLocks noChangeAspect="1"/>
          </p:cNvPicPr>
          <p:nvPr/>
        </p:nvPicPr>
        <p:blipFill>
          <a:blip r:embed="rId4"/>
          <a:stretch>
            <a:fillRect/>
          </a:stretch>
        </p:blipFill>
        <p:spPr>
          <a:xfrm>
            <a:off x="6466199" y="2246585"/>
            <a:ext cx="5040000" cy="2364828"/>
          </a:xfrm>
          <a:prstGeom prst="rect">
            <a:avLst/>
          </a:prstGeom>
        </p:spPr>
      </p:pic>
    </p:spTree>
    <p:extLst>
      <p:ext uri="{BB962C8B-B14F-4D97-AF65-F5344CB8AC3E}">
        <p14:creationId xmlns:p14="http://schemas.microsoft.com/office/powerpoint/2010/main" val="969960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Before / After</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7" name="Рисунок 6">
            <a:extLst>
              <a:ext uri="{FF2B5EF4-FFF2-40B4-BE49-F238E27FC236}">
                <a16:creationId xmlns:a16="http://schemas.microsoft.com/office/drawing/2014/main" id="{A050F2BD-8094-45C7-ABD4-2A040A5296E4}"/>
              </a:ext>
            </a:extLst>
          </p:cNvPr>
          <p:cNvPicPr>
            <a:picLocks noChangeAspect="1"/>
          </p:cNvPicPr>
          <p:nvPr/>
        </p:nvPicPr>
        <p:blipFill rotWithShape="1">
          <a:blip r:embed="rId3"/>
          <a:srcRect l="-1" r="73736"/>
          <a:stretch/>
        </p:blipFill>
        <p:spPr>
          <a:xfrm>
            <a:off x="2914126" y="2764118"/>
            <a:ext cx="1323747" cy="1539310"/>
          </a:xfrm>
          <a:prstGeom prst="rect">
            <a:avLst/>
          </a:prstGeom>
        </p:spPr>
      </p:pic>
      <p:pic>
        <p:nvPicPr>
          <p:cNvPr id="8" name="Рисунок 7">
            <a:extLst>
              <a:ext uri="{FF2B5EF4-FFF2-40B4-BE49-F238E27FC236}">
                <a16:creationId xmlns:a16="http://schemas.microsoft.com/office/drawing/2014/main" id="{70F4390C-C536-4CC1-8515-DE4B1A06272E}"/>
              </a:ext>
            </a:extLst>
          </p:cNvPr>
          <p:cNvPicPr>
            <a:picLocks noChangeAspect="1"/>
          </p:cNvPicPr>
          <p:nvPr/>
        </p:nvPicPr>
        <p:blipFill rotWithShape="1">
          <a:blip r:embed="rId4"/>
          <a:srcRect r="48381"/>
          <a:stretch/>
        </p:blipFill>
        <p:spPr>
          <a:xfrm>
            <a:off x="7394020" y="2103083"/>
            <a:ext cx="2601601" cy="2861379"/>
          </a:xfrm>
          <a:prstGeom prst="rect">
            <a:avLst/>
          </a:prstGeom>
        </p:spPr>
      </p:pic>
    </p:spTree>
    <p:extLst>
      <p:ext uri="{BB962C8B-B14F-4D97-AF65-F5344CB8AC3E}">
        <p14:creationId xmlns:p14="http://schemas.microsoft.com/office/powerpoint/2010/main" val="2820605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t>Another syntax</a:t>
            </a:r>
            <a:r>
              <a:rPr lang="uk-UA" sz="3600" dirty="0"/>
              <a:t> </a:t>
            </a:r>
            <a:r>
              <a:rPr lang="en-US" sz="3600" dirty="0"/>
              <a:t>with children</a:t>
            </a:r>
            <a:br>
              <a:rPr lang="en-US" sz="3600" dirty="0">
                <a:latin typeface="Proxima Nova Black" panose="020B0604020202020204" charset="0"/>
                <a:ea typeface="Open Sans" panose="020B0604020202020204" charset="0"/>
                <a:cs typeface="Open Sans" panose="020B0604020202020204" charset="0"/>
              </a:rPr>
            </a:b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Another way to utilize the render </a:t>
            </a:r>
            <a:r>
              <a:rPr lang="en-US" sz="1800" dirty="0">
                <a:solidFill>
                  <a:schemeClr val="accent1"/>
                </a:solidFill>
                <a:latin typeface="Open Sans" panose="020B0604020202020204" charset="0"/>
                <a:ea typeface="Open Sans" panose="020B0604020202020204" charset="0"/>
                <a:cs typeface="Open Sans" panose="020B0604020202020204" charset="0"/>
              </a:rPr>
              <a:t>props pattern</a:t>
            </a:r>
            <a:r>
              <a:rPr lang="en-US" sz="1800" dirty="0">
                <a:latin typeface="Open Sans" panose="020B0604020202020204" charset="0"/>
                <a:ea typeface="Open Sans" panose="020B0604020202020204" charset="0"/>
                <a:cs typeface="Open Sans" panose="020B0604020202020204" charset="0"/>
              </a:rPr>
              <a:t> is with </a:t>
            </a:r>
            <a:r>
              <a:rPr lang="en-US" sz="1800" dirty="0" err="1">
                <a:latin typeface="Open Sans" panose="020B0604020202020204" charset="0"/>
                <a:ea typeface="Open Sans" panose="020B0604020202020204" charset="0"/>
                <a:cs typeface="Open Sans" panose="020B0604020202020204" charset="0"/>
              </a:rPr>
              <a:t>React’s</a:t>
            </a:r>
            <a:r>
              <a:rPr lang="en-US" sz="1800" dirty="0">
                <a:latin typeface="Open Sans" panose="020B0604020202020204" charset="0"/>
                <a:ea typeface="Open Sans" panose="020B0604020202020204" charset="0"/>
                <a:cs typeface="Open Sans" panose="020B0604020202020204" charset="0"/>
              </a:rPr>
              <a:t> children prop. </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If you’ve never used </a:t>
            </a:r>
            <a:r>
              <a:rPr lang="en-US" sz="1800" dirty="0" err="1">
                <a:solidFill>
                  <a:schemeClr val="accent1"/>
                </a:solidFill>
                <a:latin typeface="Open Sans" panose="020B0604020202020204" charset="0"/>
                <a:ea typeface="Open Sans" panose="020B0604020202020204" charset="0"/>
                <a:cs typeface="Open Sans" panose="020B0604020202020204" charset="0"/>
              </a:rPr>
              <a:t>props.children</a:t>
            </a:r>
            <a:r>
              <a:rPr lang="en-US" sz="1800" dirty="0">
                <a:latin typeface="Open Sans" panose="020B0604020202020204" charset="0"/>
                <a:ea typeface="Open Sans" panose="020B0604020202020204" charset="0"/>
                <a:cs typeface="Open Sans" panose="020B0604020202020204" charset="0"/>
              </a:rPr>
              <a:t> before, it’s just like any other prop, </a:t>
            </a:r>
          </a:p>
          <a:p>
            <a:pPr algn="ctr">
              <a:lnSpc>
                <a:spcPct val="100000"/>
              </a:lnSpc>
            </a:pPr>
            <a:r>
              <a:rPr lang="en-US" sz="1800" dirty="0">
                <a:latin typeface="Open Sans" panose="020B0604020202020204" charset="0"/>
                <a:ea typeface="Open Sans" panose="020B0604020202020204" charset="0"/>
                <a:cs typeface="Open Sans" panose="020B0604020202020204" charset="0"/>
              </a:rPr>
              <a:t>accept instead of you passing it explicitly to the component, </a:t>
            </a:r>
          </a:p>
          <a:p>
            <a:pPr algn="ctr">
              <a:lnSpc>
                <a:spcPct val="100000"/>
              </a:lnSpc>
            </a:pPr>
            <a:r>
              <a:rPr lang="en-US" sz="1800" dirty="0">
                <a:latin typeface="Open Sans" panose="020B0604020202020204" charset="0"/>
                <a:ea typeface="Open Sans" panose="020B0604020202020204" charset="0"/>
                <a:cs typeface="Open Sans" panose="020B0604020202020204" charset="0"/>
              </a:rPr>
              <a:t>React automatically does it for you and it reference whatever is in the body of the component.</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graphicFrame>
        <p:nvGraphicFramePr>
          <p:cNvPr id="3" name="Схема 2">
            <a:extLst>
              <a:ext uri="{FF2B5EF4-FFF2-40B4-BE49-F238E27FC236}">
                <a16:creationId xmlns:a16="http://schemas.microsoft.com/office/drawing/2014/main" id="{71A6C740-523E-4D11-AD05-6A857F166608}"/>
              </a:ext>
            </a:extLst>
          </p:cNvPr>
          <p:cNvGraphicFramePr/>
          <p:nvPr>
            <p:extLst>
              <p:ext uri="{D42A27DB-BD31-4B8C-83A1-F6EECF244321}">
                <p14:modId xmlns:p14="http://schemas.microsoft.com/office/powerpoint/2010/main" val="1454595186"/>
              </p:ext>
            </p:extLst>
          </p:nvPr>
        </p:nvGraphicFramePr>
        <p:xfrm>
          <a:off x="4554537" y="3738490"/>
          <a:ext cx="3082925" cy="2223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3952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t>Another syntax</a:t>
            </a:r>
            <a:r>
              <a:rPr lang="uk-UA" sz="3600" dirty="0"/>
              <a:t> </a:t>
            </a:r>
            <a:r>
              <a:rPr lang="en-US" sz="3600" dirty="0"/>
              <a:t>with children</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977178"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2" name="Рисунок 1">
            <a:extLst>
              <a:ext uri="{FF2B5EF4-FFF2-40B4-BE49-F238E27FC236}">
                <a16:creationId xmlns:a16="http://schemas.microsoft.com/office/drawing/2014/main" id="{83959360-E4D2-462E-86DF-8CEA33D57D52}"/>
              </a:ext>
            </a:extLst>
          </p:cNvPr>
          <p:cNvPicPr>
            <a:picLocks noChangeAspect="1"/>
          </p:cNvPicPr>
          <p:nvPr/>
        </p:nvPicPr>
        <p:blipFill>
          <a:blip r:embed="rId3"/>
          <a:stretch>
            <a:fillRect/>
          </a:stretch>
        </p:blipFill>
        <p:spPr>
          <a:xfrm>
            <a:off x="6721233" y="1851744"/>
            <a:ext cx="3868353" cy="3154510"/>
          </a:xfrm>
          <a:prstGeom prst="rect">
            <a:avLst/>
          </a:prstGeom>
        </p:spPr>
      </p:pic>
      <p:pic>
        <p:nvPicPr>
          <p:cNvPr id="6" name="Рисунок 5">
            <a:extLst>
              <a:ext uri="{FF2B5EF4-FFF2-40B4-BE49-F238E27FC236}">
                <a16:creationId xmlns:a16="http://schemas.microsoft.com/office/drawing/2014/main" id="{B435288B-3304-4876-AE43-A70DE39B1BB3}"/>
              </a:ext>
            </a:extLst>
          </p:cNvPr>
          <p:cNvPicPr>
            <a:picLocks noChangeAspect="1"/>
          </p:cNvPicPr>
          <p:nvPr/>
        </p:nvPicPr>
        <p:blipFill rotWithShape="1">
          <a:blip r:embed="rId4"/>
          <a:srcRect r="48381"/>
          <a:stretch/>
        </p:blipFill>
        <p:spPr>
          <a:xfrm>
            <a:off x="2169579" y="1925490"/>
            <a:ext cx="2734019" cy="3007019"/>
          </a:xfrm>
          <a:prstGeom prst="rect">
            <a:avLst/>
          </a:prstGeom>
        </p:spPr>
      </p:pic>
    </p:spTree>
    <p:extLst>
      <p:ext uri="{BB962C8B-B14F-4D97-AF65-F5344CB8AC3E}">
        <p14:creationId xmlns:p14="http://schemas.microsoft.com/office/powerpoint/2010/main" val="3232868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t>Another syntax</a:t>
            </a:r>
            <a:r>
              <a:rPr lang="uk-UA" sz="3600" dirty="0"/>
              <a:t> </a:t>
            </a:r>
            <a:r>
              <a:rPr lang="en-US" sz="3600" dirty="0"/>
              <a:t>with children</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6" name="Рисунок 5">
            <a:extLst>
              <a:ext uri="{FF2B5EF4-FFF2-40B4-BE49-F238E27FC236}">
                <a16:creationId xmlns:a16="http://schemas.microsoft.com/office/drawing/2014/main" id="{88753107-3A4F-4F98-A53E-AC8E5DD8604F}"/>
              </a:ext>
            </a:extLst>
          </p:cNvPr>
          <p:cNvPicPr>
            <a:picLocks noChangeAspect="1"/>
          </p:cNvPicPr>
          <p:nvPr/>
        </p:nvPicPr>
        <p:blipFill rotWithShape="1">
          <a:blip r:embed="rId3"/>
          <a:srcRect l="5193" t="11137" r="15476" b="6202"/>
          <a:stretch/>
        </p:blipFill>
        <p:spPr>
          <a:xfrm>
            <a:off x="685802" y="2178333"/>
            <a:ext cx="5040000" cy="2501334"/>
          </a:xfrm>
          <a:prstGeom prst="rect">
            <a:avLst/>
          </a:prstGeom>
        </p:spPr>
      </p:pic>
      <p:pic>
        <p:nvPicPr>
          <p:cNvPr id="3" name="Рисунок 2">
            <a:extLst>
              <a:ext uri="{FF2B5EF4-FFF2-40B4-BE49-F238E27FC236}">
                <a16:creationId xmlns:a16="http://schemas.microsoft.com/office/drawing/2014/main" id="{9AB214A7-59D8-4B07-A964-E28EBE16FC0B}"/>
              </a:ext>
            </a:extLst>
          </p:cNvPr>
          <p:cNvPicPr>
            <a:picLocks noChangeAspect="1"/>
          </p:cNvPicPr>
          <p:nvPr/>
        </p:nvPicPr>
        <p:blipFill>
          <a:blip r:embed="rId4"/>
          <a:stretch>
            <a:fillRect/>
          </a:stretch>
        </p:blipFill>
        <p:spPr>
          <a:xfrm>
            <a:off x="6466202" y="2215392"/>
            <a:ext cx="5040000" cy="2427216"/>
          </a:xfrm>
          <a:prstGeom prst="rect">
            <a:avLst/>
          </a:prstGeom>
        </p:spPr>
      </p:pic>
    </p:spTree>
    <p:extLst>
      <p:ext uri="{BB962C8B-B14F-4D97-AF65-F5344CB8AC3E}">
        <p14:creationId xmlns:p14="http://schemas.microsoft.com/office/powerpoint/2010/main" val="2151039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What do render props solve?</a:t>
            </a:r>
            <a:br>
              <a:rPr lang="en-US" sz="3600" dirty="0">
                <a:latin typeface="Proxima Nova Black" panose="020B0604020202020204" charset="0"/>
                <a:ea typeface="Open Sans" panose="020B0604020202020204" charset="0"/>
                <a:cs typeface="Open Sans" panose="020B0604020202020204" charset="0"/>
              </a:rPr>
            </a:b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uk-UA" sz="1800" dirty="0">
              <a:latin typeface="Open Sans" panose="020B0604020202020204" charset="0"/>
              <a:ea typeface="Open Sans" panose="020B0604020202020204" charset="0"/>
              <a:cs typeface="Open Sans" panose="020B0604020202020204" charset="0"/>
            </a:endParaRPr>
          </a:p>
          <a:p>
            <a:pPr marL="285750" indent="-285750">
              <a:lnSpc>
                <a:spcPct val="100000"/>
              </a:lnSpc>
              <a:buFont typeface="Arial" panose="020B0604020202020204" pitchFamily="34" charset="0"/>
              <a:buChar char="•"/>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graphicFrame>
        <p:nvGraphicFramePr>
          <p:cNvPr id="3" name="Схема 2">
            <a:extLst>
              <a:ext uri="{FF2B5EF4-FFF2-40B4-BE49-F238E27FC236}">
                <a16:creationId xmlns:a16="http://schemas.microsoft.com/office/drawing/2014/main" id="{53DEA2FF-1E35-413B-8465-3774CDA1B931}"/>
              </a:ext>
            </a:extLst>
          </p:cNvPr>
          <p:cNvGraphicFramePr/>
          <p:nvPr>
            <p:extLst>
              <p:ext uri="{D42A27DB-BD31-4B8C-83A1-F6EECF244321}">
                <p14:modId xmlns:p14="http://schemas.microsoft.com/office/powerpoint/2010/main" val="58030603"/>
              </p:ext>
            </p:extLst>
          </p:nvPr>
        </p:nvGraphicFramePr>
        <p:xfrm>
          <a:off x="685799" y="1637094"/>
          <a:ext cx="10820400" cy="3849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6034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Minor problems</a:t>
            </a:r>
            <a:br>
              <a:rPr lang="en-US" sz="3600" dirty="0">
                <a:latin typeface="Proxima Nova Black" panose="020B0604020202020204" charset="0"/>
                <a:ea typeface="Open Sans" panose="020B0604020202020204" charset="0"/>
                <a:cs typeface="Open Sans" panose="020B0604020202020204" charset="0"/>
              </a:rPr>
            </a:b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uk-UA" sz="1800" dirty="0">
              <a:latin typeface="Open Sans" panose="020B0604020202020204" charset="0"/>
              <a:ea typeface="Open Sans" panose="020B0604020202020204" charset="0"/>
              <a:cs typeface="Open Sans" panose="020B0604020202020204" charset="0"/>
            </a:endParaRPr>
          </a:p>
          <a:p>
            <a:pPr marL="285750" indent="-285750">
              <a:lnSpc>
                <a:spcPct val="100000"/>
              </a:lnSpc>
              <a:buFont typeface="Arial" panose="020B0604020202020204" pitchFamily="34" charset="0"/>
              <a:buChar char="•"/>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graphicFrame>
        <p:nvGraphicFramePr>
          <p:cNvPr id="3" name="Схема 2">
            <a:extLst>
              <a:ext uri="{FF2B5EF4-FFF2-40B4-BE49-F238E27FC236}">
                <a16:creationId xmlns:a16="http://schemas.microsoft.com/office/drawing/2014/main" id="{53DEA2FF-1E35-413B-8465-3774CDA1B931}"/>
              </a:ext>
            </a:extLst>
          </p:cNvPr>
          <p:cNvGraphicFramePr/>
          <p:nvPr>
            <p:extLst>
              <p:ext uri="{D42A27DB-BD31-4B8C-83A1-F6EECF244321}">
                <p14:modId xmlns:p14="http://schemas.microsoft.com/office/powerpoint/2010/main" val="1259448377"/>
              </p:ext>
            </p:extLst>
          </p:nvPr>
        </p:nvGraphicFramePr>
        <p:xfrm>
          <a:off x="685800" y="1637095"/>
          <a:ext cx="10820400" cy="3849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3173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Children </a:t>
            </a:r>
            <a:br>
              <a:rPr lang="en-US" dirty="0"/>
            </a:br>
            <a:r>
              <a:rPr lang="en-US" dirty="0"/>
              <a:t>pass-through</a:t>
            </a:r>
            <a:endParaRPr lang="uk-UA" dirty="0"/>
          </a:p>
        </p:txBody>
      </p:sp>
      <p:sp>
        <p:nvSpPr>
          <p:cNvPr id="5" name="Text Placeholder 4"/>
          <p:cNvSpPr>
            <a:spLocks noGrp="1"/>
          </p:cNvSpPr>
          <p:nvPr>
            <p:ph type="body" sz="quarter" idx="10"/>
          </p:nvPr>
        </p:nvSpPr>
        <p:spPr/>
        <p:txBody>
          <a:bodyPr>
            <a:normAutofit fontScale="85000" lnSpcReduction="20000"/>
          </a:bodyPr>
          <a:lstStyle/>
          <a:p>
            <a:r>
              <a:rPr lang="en-US" dirty="0"/>
              <a:t>by Yaroslav Vendysh</a:t>
            </a:r>
            <a:endParaRPr lang="uk-UA" dirty="0"/>
          </a:p>
        </p:txBody>
      </p:sp>
    </p:spTree>
    <p:extLst>
      <p:ext uri="{BB962C8B-B14F-4D97-AF65-F5344CB8AC3E}">
        <p14:creationId xmlns:p14="http://schemas.microsoft.com/office/powerpoint/2010/main" val="400593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D. R. Y.</a:t>
            </a: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endParaRPr lang="uk-UA" sz="1800" dirty="0">
              <a:latin typeface="Open Sans" panose="020B0604020202020204" charset="0"/>
              <a:ea typeface="Open Sans" panose="020B0604020202020204" charset="0"/>
              <a:cs typeface="Open Sans" panose="020B0604020202020204" charset="0"/>
            </a:endParaRPr>
          </a:p>
        </p:txBody>
      </p:sp>
      <p:pic>
        <p:nvPicPr>
          <p:cNvPr id="5" name="Рисунок 4">
            <a:extLst>
              <a:ext uri="{FF2B5EF4-FFF2-40B4-BE49-F238E27FC236}">
                <a16:creationId xmlns:a16="http://schemas.microsoft.com/office/drawing/2014/main" id="{228C057B-7019-4B73-AA5A-0C83582747C6}"/>
              </a:ext>
            </a:extLst>
          </p:cNvPr>
          <p:cNvPicPr>
            <a:picLocks noChangeAspect="1"/>
          </p:cNvPicPr>
          <p:nvPr/>
        </p:nvPicPr>
        <p:blipFill>
          <a:blip r:embed="rId3"/>
          <a:stretch>
            <a:fillRect/>
          </a:stretch>
        </p:blipFill>
        <p:spPr>
          <a:xfrm>
            <a:off x="4833937" y="3680207"/>
            <a:ext cx="2524125" cy="714375"/>
          </a:xfrm>
          <a:prstGeom prst="rect">
            <a:avLst/>
          </a:prstGeom>
          <a:ln>
            <a:noFill/>
          </a:ln>
          <a:effectLst>
            <a:outerShdw blurRad="190500" algn="tl" rotWithShape="0">
              <a:srgbClr val="000000">
                <a:alpha val="70000"/>
              </a:srgbClr>
            </a:outerShdw>
          </a:effectLst>
        </p:spPr>
      </p:pic>
      <p:pic>
        <p:nvPicPr>
          <p:cNvPr id="6" name="Picture 6" descr="Image result for don't repeat yourself">
            <a:extLst>
              <a:ext uri="{FF2B5EF4-FFF2-40B4-BE49-F238E27FC236}">
                <a16:creationId xmlns:a16="http://schemas.microsoft.com/office/drawing/2014/main" id="{C50E6AC6-499C-4018-8B63-CF2A6EB18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000" y="1637095"/>
            <a:ext cx="3865997" cy="386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492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Introduction</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i="1" strike="sngStrike" dirty="0">
                <a:latin typeface="Open Sans" panose="020B0604020202020204" charset="0"/>
                <a:ea typeface="Open Sans" panose="020B0604020202020204" charset="0"/>
                <a:cs typeface="Open Sans" panose="020B0604020202020204" charset="0"/>
              </a:rPr>
              <a:t>Use </a:t>
            </a:r>
            <a:r>
              <a:rPr lang="en-US" sz="1800" i="1" strike="sngStrike" dirty="0" err="1">
                <a:latin typeface="Open Sans" panose="020B0604020202020204" charset="0"/>
                <a:ea typeface="Open Sans" panose="020B0604020202020204" charset="0"/>
                <a:cs typeface="Open Sans" panose="020B0604020202020204" charset="0"/>
              </a:rPr>
              <a:t>props.children</a:t>
            </a:r>
            <a:r>
              <a:rPr lang="en-US" sz="1800" i="1" strike="sngStrike" dirty="0">
                <a:latin typeface="Open Sans" panose="020B0604020202020204" charset="0"/>
                <a:ea typeface="Open Sans" panose="020B0604020202020204" charset="0"/>
                <a:cs typeface="Open Sans" panose="020B0604020202020204" charset="0"/>
              </a:rPr>
              <a:t> and that’s it. I know everything about children</a:t>
            </a:r>
          </a:p>
          <a:p>
            <a:pPr algn="ctr">
              <a:lnSpc>
                <a:spcPct val="100000"/>
              </a:lnSpc>
            </a:pPr>
            <a:r>
              <a:rPr lang="en-US" sz="1800" b="1" u="sng" dirty="0">
                <a:latin typeface="Open Sans" panose="020B0604020202020204" charset="0"/>
                <a:ea typeface="Open Sans" panose="020B0604020202020204" charset="0"/>
                <a:cs typeface="Open Sans" panose="020B0604020202020204" charset="0"/>
              </a:rPr>
              <a:t>You are wrong !</a:t>
            </a:r>
          </a:p>
          <a:p>
            <a:pPr algn="ctr">
              <a:lnSpc>
                <a:spcPct val="100000"/>
              </a:lnSpc>
            </a:pP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Because we’re working with JavaScript, we can change children. We can send special properties to them, decide if we want them to render or not and generally manipulate them to our will. </a:t>
            </a:r>
            <a:r>
              <a:rPr lang="en-US" sz="1800" dirty="0">
                <a:solidFill>
                  <a:schemeClr val="accent1"/>
                </a:solidFill>
                <a:latin typeface="Open Sans" panose="020B0604020202020204" charset="0"/>
                <a:ea typeface="Open Sans" panose="020B0604020202020204" charset="0"/>
                <a:cs typeface="Open Sans" panose="020B0604020202020204" charset="0"/>
              </a:rPr>
              <a:t>Let’s dig into the power of children in React.</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1026" name="Picture 2" descr="Картинки по запросу know everything">
            <a:extLst>
              <a:ext uri="{FF2B5EF4-FFF2-40B4-BE49-F238E27FC236}">
                <a16:creationId xmlns:a16="http://schemas.microsoft.com/office/drawing/2014/main" id="{D76534EA-73CB-43D0-AD7F-379534DA81AB}"/>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42738" y="3762808"/>
            <a:ext cx="3064164" cy="17235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454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Child components</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Using an expression container (that’s the technical term for those squiggly brackets in JSX) parents can </a:t>
            </a:r>
            <a:r>
              <a:rPr lang="en-US" sz="1800" dirty="0">
                <a:solidFill>
                  <a:schemeClr val="accent1"/>
                </a:solidFill>
                <a:latin typeface="Open Sans" panose="020B0604020202020204" charset="0"/>
                <a:ea typeface="Open Sans" panose="020B0604020202020204" charset="0"/>
                <a:cs typeface="Open Sans" panose="020B0604020202020204" charset="0"/>
              </a:rPr>
              <a:t>render their children</a:t>
            </a:r>
            <a:r>
              <a:rPr lang="en-US" sz="1800" dirty="0">
                <a:latin typeface="Open Sans" panose="020B0604020202020204" charset="0"/>
                <a:ea typeface="Open Sans" panose="020B0604020202020204" charset="0"/>
                <a:cs typeface="Open Sans" panose="020B0604020202020204" charset="0"/>
              </a:rPr>
              <a:t>. Parents can also decide </a:t>
            </a:r>
            <a:r>
              <a:rPr lang="en-US" sz="1800" dirty="0">
                <a:solidFill>
                  <a:schemeClr val="accent1"/>
                </a:solidFill>
                <a:latin typeface="Open Sans" panose="020B0604020202020204" charset="0"/>
                <a:ea typeface="Open Sans" panose="020B0604020202020204" charset="0"/>
                <a:cs typeface="Open Sans" panose="020B0604020202020204" charset="0"/>
              </a:rPr>
              <a:t>not to render any children</a:t>
            </a:r>
            <a:r>
              <a:rPr lang="en-US" sz="1800" dirty="0">
                <a:latin typeface="Open Sans" panose="020B0604020202020204" charset="0"/>
                <a:ea typeface="Open Sans" panose="020B0604020202020204" charset="0"/>
                <a:cs typeface="Open Sans" panose="020B0604020202020204" charset="0"/>
              </a:rPr>
              <a:t> or to </a:t>
            </a:r>
            <a:r>
              <a:rPr lang="en-US" sz="1800" dirty="0">
                <a:solidFill>
                  <a:schemeClr val="accent1"/>
                </a:solidFill>
                <a:latin typeface="Open Sans" panose="020B0604020202020204" charset="0"/>
                <a:ea typeface="Open Sans" panose="020B0604020202020204" charset="0"/>
                <a:cs typeface="Open Sans" panose="020B0604020202020204" charset="0"/>
              </a:rPr>
              <a:t>manipulate them before rendering</a:t>
            </a:r>
            <a:r>
              <a:rPr lang="en-US" sz="1800" dirty="0">
                <a:latin typeface="Open Sans" panose="020B0604020202020204" charset="0"/>
                <a:ea typeface="Open Sans" panose="020B0604020202020204" charset="0"/>
                <a:cs typeface="Open Sans" panose="020B0604020202020204" charset="0"/>
              </a:rPr>
              <a:t>.</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3" name="Рисунок 2">
            <a:extLst>
              <a:ext uri="{FF2B5EF4-FFF2-40B4-BE49-F238E27FC236}">
                <a16:creationId xmlns:a16="http://schemas.microsoft.com/office/drawing/2014/main" id="{DB93DE04-F9BE-4407-B8CD-5FC0CABE0AEA}"/>
              </a:ext>
            </a:extLst>
          </p:cNvPr>
          <p:cNvPicPr>
            <a:picLocks noChangeAspect="1"/>
          </p:cNvPicPr>
          <p:nvPr/>
        </p:nvPicPr>
        <p:blipFill>
          <a:blip r:embed="rId3"/>
          <a:stretch>
            <a:fillRect/>
          </a:stretch>
        </p:blipFill>
        <p:spPr>
          <a:xfrm>
            <a:off x="1527054" y="4476679"/>
            <a:ext cx="3960000" cy="1009721"/>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5" name="Рисунок 4">
            <a:extLst>
              <a:ext uri="{FF2B5EF4-FFF2-40B4-BE49-F238E27FC236}">
                <a16:creationId xmlns:a16="http://schemas.microsoft.com/office/drawing/2014/main" id="{8B3829AB-1422-46D3-8622-7BC79B6DD751}"/>
              </a:ext>
            </a:extLst>
          </p:cNvPr>
          <p:cNvPicPr>
            <a:picLocks noChangeAspect="1"/>
          </p:cNvPicPr>
          <p:nvPr/>
        </p:nvPicPr>
        <p:blipFill>
          <a:blip r:embed="rId4"/>
          <a:stretch>
            <a:fillRect/>
          </a:stretch>
        </p:blipFill>
        <p:spPr>
          <a:xfrm>
            <a:off x="6704946" y="4470814"/>
            <a:ext cx="3960000" cy="1015586"/>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6" name="Рисунок 5">
            <a:extLst>
              <a:ext uri="{FF2B5EF4-FFF2-40B4-BE49-F238E27FC236}">
                <a16:creationId xmlns:a16="http://schemas.microsoft.com/office/drawing/2014/main" id="{C3D44676-E193-4A46-AAE2-1E2F9D232B04}"/>
              </a:ext>
            </a:extLst>
          </p:cNvPr>
          <p:cNvPicPr>
            <a:picLocks noChangeAspect="1"/>
          </p:cNvPicPr>
          <p:nvPr/>
        </p:nvPicPr>
        <p:blipFill>
          <a:blip r:embed="rId5"/>
          <a:stretch>
            <a:fillRect/>
          </a:stretch>
        </p:blipFill>
        <p:spPr>
          <a:xfrm>
            <a:off x="4116000" y="3086099"/>
            <a:ext cx="3960000" cy="1009721"/>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3339609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Everything can be a child</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Children in React don’t have to be components, </a:t>
            </a:r>
            <a:r>
              <a:rPr lang="en-US" sz="1800" dirty="0">
                <a:solidFill>
                  <a:schemeClr val="accent1"/>
                </a:solidFill>
                <a:latin typeface="Open Sans" panose="020B0604020202020204" charset="0"/>
                <a:ea typeface="Open Sans" panose="020B0604020202020204" charset="0"/>
                <a:cs typeface="Open Sans" panose="020B0604020202020204" charset="0"/>
              </a:rPr>
              <a:t>they can be anything</a:t>
            </a:r>
            <a:r>
              <a:rPr lang="en-US" sz="1800" dirty="0">
                <a:latin typeface="Open Sans" panose="020B0604020202020204" charset="0"/>
                <a:ea typeface="Open Sans" panose="020B0604020202020204" charset="0"/>
                <a:cs typeface="Open Sans" panose="020B0604020202020204" charset="0"/>
              </a:rPr>
              <a:t>.</a:t>
            </a:r>
          </a:p>
          <a:p>
            <a:pPr algn="ctr">
              <a:lnSpc>
                <a:spcPct val="100000"/>
              </a:lnSpc>
            </a:pPr>
            <a:r>
              <a:rPr lang="en-US" sz="1800" dirty="0">
                <a:latin typeface="Open Sans" panose="020B0604020202020204" charset="0"/>
                <a:ea typeface="Open Sans" panose="020B0604020202020204" charset="0"/>
                <a:cs typeface="Open Sans" panose="020B0604020202020204" charset="0"/>
              </a:rPr>
              <a:t>You can also </a:t>
            </a:r>
            <a:r>
              <a:rPr lang="en-US" sz="1800" dirty="0">
                <a:solidFill>
                  <a:schemeClr val="accent1"/>
                </a:solidFill>
                <a:latin typeface="Open Sans" panose="020B0604020202020204" charset="0"/>
                <a:ea typeface="Open Sans" panose="020B0604020202020204" charset="0"/>
                <a:cs typeface="Open Sans" panose="020B0604020202020204" charset="0"/>
              </a:rPr>
              <a:t>mix and match multiple types</a:t>
            </a:r>
            <a:r>
              <a:rPr lang="en-US" sz="1800" dirty="0">
                <a:latin typeface="Open Sans" panose="020B0604020202020204" charset="0"/>
                <a:ea typeface="Open Sans" panose="020B0604020202020204" charset="0"/>
                <a:cs typeface="Open Sans" panose="020B0604020202020204" charset="0"/>
              </a:rPr>
              <a:t> of children perfectly fine.</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2" name="Рисунок 1">
            <a:extLst>
              <a:ext uri="{FF2B5EF4-FFF2-40B4-BE49-F238E27FC236}">
                <a16:creationId xmlns:a16="http://schemas.microsoft.com/office/drawing/2014/main" id="{6757B791-F8C9-4C59-A486-9B4B22669F70}"/>
              </a:ext>
            </a:extLst>
          </p:cNvPr>
          <p:cNvPicPr>
            <a:picLocks noChangeAspect="1"/>
          </p:cNvPicPr>
          <p:nvPr/>
        </p:nvPicPr>
        <p:blipFill>
          <a:blip r:embed="rId3"/>
          <a:stretch>
            <a:fillRect/>
          </a:stretch>
        </p:blipFill>
        <p:spPr>
          <a:xfrm>
            <a:off x="4116000" y="3972582"/>
            <a:ext cx="3960000" cy="1202143"/>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7" name="Рисунок 6">
            <a:extLst>
              <a:ext uri="{FF2B5EF4-FFF2-40B4-BE49-F238E27FC236}">
                <a16:creationId xmlns:a16="http://schemas.microsoft.com/office/drawing/2014/main" id="{E3707CE1-AFD7-4F40-ACC7-10D051C7FAB9}"/>
              </a:ext>
            </a:extLst>
          </p:cNvPr>
          <p:cNvPicPr>
            <a:picLocks noChangeAspect="1"/>
          </p:cNvPicPr>
          <p:nvPr/>
        </p:nvPicPr>
        <p:blipFill>
          <a:blip r:embed="rId4"/>
          <a:stretch>
            <a:fillRect/>
          </a:stretch>
        </p:blipFill>
        <p:spPr>
          <a:xfrm>
            <a:off x="4116000" y="3086099"/>
            <a:ext cx="3960000" cy="388235"/>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2484731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Function as a child</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We can pass any JavaScript expression as children. </a:t>
            </a: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This includes functions</a:t>
            </a:r>
            <a:r>
              <a:rPr lang="en-US" sz="1800" dirty="0">
                <a:latin typeface="Open Sans" panose="020B0604020202020204" charset="0"/>
                <a:ea typeface="Open Sans" panose="020B0604020202020204" charset="0"/>
                <a:cs typeface="Open Sans" panose="020B0604020202020204" charset="0"/>
              </a:rPr>
              <a:t>.</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3" name="Рисунок 2">
            <a:extLst>
              <a:ext uri="{FF2B5EF4-FFF2-40B4-BE49-F238E27FC236}">
                <a16:creationId xmlns:a16="http://schemas.microsoft.com/office/drawing/2014/main" id="{87C395F0-78E4-4A9A-9C9D-42AC5594B142}"/>
              </a:ext>
            </a:extLst>
          </p:cNvPr>
          <p:cNvPicPr>
            <a:picLocks noChangeAspect="1"/>
          </p:cNvPicPr>
          <p:nvPr/>
        </p:nvPicPr>
        <p:blipFill>
          <a:blip r:embed="rId3"/>
          <a:stretch>
            <a:fillRect/>
          </a:stretch>
        </p:blipFill>
        <p:spPr>
          <a:xfrm>
            <a:off x="4116000" y="3085232"/>
            <a:ext cx="3960000" cy="1327904"/>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5" name="Рисунок 4">
            <a:extLst>
              <a:ext uri="{FF2B5EF4-FFF2-40B4-BE49-F238E27FC236}">
                <a16:creationId xmlns:a16="http://schemas.microsoft.com/office/drawing/2014/main" id="{D788FF14-A931-4897-9FB5-95B756293025}"/>
              </a:ext>
            </a:extLst>
          </p:cNvPr>
          <p:cNvPicPr>
            <a:picLocks noChangeAspect="1"/>
          </p:cNvPicPr>
          <p:nvPr/>
        </p:nvPicPr>
        <p:blipFill>
          <a:blip r:embed="rId4"/>
          <a:stretch>
            <a:fillRect/>
          </a:stretch>
        </p:blipFill>
        <p:spPr>
          <a:xfrm>
            <a:off x="4116000" y="4872644"/>
            <a:ext cx="3960000" cy="696522"/>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501935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Manipulating children</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If you take a look at the React docs you will see it says that </a:t>
            </a:r>
          </a:p>
          <a:p>
            <a:pPr algn="ctr">
              <a:lnSpc>
                <a:spcPct val="100000"/>
              </a:lnSpc>
            </a:pPr>
            <a:r>
              <a:rPr lang="en-US" sz="1800" i="1" dirty="0">
                <a:latin typeface="Open Sans" panose="020B0604020202020204" charset="0"/>
                <a:ea typeface="Open Sans" panose="020B0604020202020204" charset="0"/>
                <a:cs typeface="Open Sans" panose="020B0604020202020204" charset="0"/>
              </a:rPr>
              <a:t>“children are an opaque data structure”</a:t>
            </a:r>
            <a:r>
              <a:rPr lang="en-US" sz="1800" dirty="0">
                <a:latin typeface="Open Sans" panose="020B0604020202020204" charset="0"/>
                <a:ea typeface="Open Sans" panose="020B0604020202020204" charset="0"/>
                <a:cs typeface="Open Sans" panose="020B0604020202020204" charset="0"/>
              </a:rPr>
              <a:t>. </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What they are essentially telling us is that </a:t>
            </a:r>
            <a:r>
              <a:rPr lang="en-US" sz="1800" dirty="0" err="1">
                <a:solidFill>
                  <a:schemeClr val="accent1"/>
                </a:solidFill>
                <a:latin typeface="Open Sans" panose="020B0604020202020204" charset="0"/>
                <a:ea typeface="Open Sans" panose="020B0604020202020204" charset="0"/>
                <a:cs typeface="Open Sans" panose="020B0604020202020204" charset="0"/>
              </a:rPr>
              <a:t>props.children</a:t>
            </a:r>
            <a:r>
              <a:rPr lang="en-US" sz="1800" dirty="0">
                <a:solidFill>
                  <a:schemeClr val="accent1"/>
                </a:solidFill>
                <a:latin typeface="Open Sans" panose="020B0604020202020204" charset="0"/>
                <a:ea typeface="Open Sans" panose="020B0604020202020204" charset="0"/>
                <a:cs typeface="Open Sans" panose="020B0604020202020204" charset="0"/>
              </a:rPr>
              <a:t> can be any type</a:t>
            </a:r>
            <a:r>
              <a:rPr lang="en-US" sz="1800" dirty="0">
                <a:latin typeface="Open Sans" panose="020B0604020202020204" charset="0"/>
                <a:ea typeface="Open Sans" panose="020B0604020202020204" charset="0"/>
                <a:cs typeface="Open Sans" panose="020B0604020202020204" charset="0"/>
              </a:rPr>
              <a:t>, </a:t>
            </a:r>
          </a:p>
          <a:p>
            <a:pPr algn="ctr">
              <a:lnSpc>
                <a:spcPct val="100000"/>
              </a:lnSpc>
            </a:pPr>
            <a:r>
              <a:rPr lang="en-US" sz="1800" dirty="0">
                <a:latin typeface="Open Sans" panose="020B0604020202020204" charset="0"/>
                <a:ea typeface="Open Sans" panose="020B0604020202020204" charset="0"/>
                <a:cs typeface="Open Sans" panose="020B0604020202020204" charset="0"/>
              </a:rPr>
              <a:t>such as an array, a function, an object, etc. </a:t>
            </a: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Since you can pass anything, you can never know for sure</a:t>
            </a:r>
            <a:r>
              <a:rPr lang="en-US" sz="1800" dirty="0">
                <a:latin typeface="Open Sans" panose="020B0604020202020204" charset="0"/>
                <a:ea typeface="Open Sans" panose="020B0604020202020204" charset="0"/>
                <a:cs typeface="Open Sans" panose="020B0604020202020204" charset="0"/>
              </a:rPr>
              <a:t>.</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React provides a bunch of helper functions to make manipulating children easy and painless. These are available at </a:t>
            </a:r>
            <a:r>
              <a:rPr lang="en-US" sz="1800" dirty="0" err="1">
                <a:solidFill>
                  <a:schemeClr val="accent1"/>
                </a:solidFill>
                <a:latin typeface="Open Sans" panose="020B0604020202020204" charset="0"/>
                <a:ea typeface="Open Sans" panose="020B0604020202020204" charset="0"/>
                <a:cs typeface="Open Sans" panose="020B0604020202020204" charset="0"/>
              </a:rPr>
              <a:t>React.Children</a:t>
            </a:r>
            <a:r>
              <a:rPr lang="en-US" sz="1800" dirty="0">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164787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A89DBD73-008C-46DB-ACF7-449FF228AD0A}"/>
              </a:ext>
            </a:extLst>
          </p:cNvPr>
          <p:cNvPicPr>
            <a:picLocks noChangeAspect="1"/>
          </p:cNvPicPr>
          <p:nvPr/>
        </p:nvPicPr>
        <p:blipFill>
          <a:blip r:embed="rId3"/>
          <a:stretch>
            <a:fillRect/>
          </a:stretch>
        </p:blipFill>
        <p:spPr>
          <a:xfrm>
            <a:off x="1527054" y="3066400"/>
            <a:ext cx="3960000" cy="2420000"/>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Looping over children</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The two most obvious helpers are </a:t>
            </a:r>
            <a:r>
              <a:rPr lang="en-US" sz="1800" dirty="0" err="1">
                <a:solidFill>
                  <a:schemeClr val="accent1"/>
                </a:solidFill>
                <a:latin typeface="Open Sans" panose="020B0604020202020204" charset="0"/>
                <a:ea typeface="Open Sans" panose="020B0604020202020204" charset="0"/>
                <a:cs typeface="Open Sans" panose="020B0604020202020204" charset="0"/>
              </a:rPr>
              <a:t>React.Children.map</a:t>
            </a:r>
            <a:r>
              <a:rPr lang="en-US" sz="1800" dirty="0">
                <a:latin typeface="Open Sans" panose="020B0604020202020204" charset="0"/>
                <a:ea typeface="Open Sans" panose="020B0604020202020204" charset="0"/>
                <a:cs typeface="Open Sans" panose="020B0604020202020204" charset="0"/>
              </a:rPr>
              <a:t> and </a:t>
            </a:r>
            <a:r>
              <a:rPr lang="en-US" sz="1800" dirty="0" err="1">
                <a:solidFill>
                  <a:schemeClr val="accent1"/>
                </a:solidFill>
                <a:latin typeface="Open Sans" panose="020B0604020202020204" charset="0"/>
                <a:ea typeface="Open Sans" panose="020B0604020202020204" charset="0"/>
                <a:cs typeface="Open Sans" panose="020B0604020202020204" charset="0"/>
              </a:rPr>
              <a:t>React.Children.forEach</a:t>
            </a:r>
            <a:r>
              <a:rPr lang="en-US" sz="1800" dirty="0">
                <a:latin typeface="Open Sans" panose="020B0604020202020204" charset="0"/>
                <a:ea typeface="Open Sans" panose="020B0604020202020204" charset="0"/>
                <a:cs typeface="Open Sans" panose="020B0604020202020204" charset="0"/>
              </a:rPr>
              <a:t>. </a:t>
            </a:r>
          </a:p>
          <a:p>
            <a:pPr algn="ctr">
              <a:lnSpc>
                <a:spcPct val="100000"/>
              </a:lnSpc>
            </a:pPr>
            <a:r>
              <a:rPr lang="en-US" sz="1800" dirty="0">
                <a:latin typeface="Open Sans" panose="020B0604020202020204" charset="0"/>
                <a:ea typeface="Open Sans" panose="020B0604020202020204" charset="0"/>
                <a:cs typeface="Open Sans" panose="020B0604020202020204" charset="0"/>
              </a:rPr>
              <a:t>They work exactly like their array counterparts, except </a:t>
            </a:r>
            <a:r>
              <a:rPr lang="en-US" sz="1800" dirty="0">
                <a:solidFill>
                  <a:schemeClr val="accent1"/>
                </a:solidFill>
                <a:latin typeface="Open Sans" panose="020B0604020202020204" charset="0"/>
                <a:ea typeface="Open Sans" panose="020B0604020202020204" charset="0"/>
                <a:cs typeface="Open Sans" panose="020B0604020202020204" charset="0"/>
              </a:rPr>
              <a:t>they also work when a function, </a:t>
            </a: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object or anything is passed as children</a:t>
            </a:r>
            <a:r>
              <a:rPr lang="en-US" sz="1800" dirty="0">
                <a:latin typeface="Open Sans" panose="020B0604020202020204" charset="0"/>
                <a:ea typeface="Open Sans" panose="020B0604020202020204" charset="0"/>
                <a:cs typeface="Open Sans" panose="020B0604020202020204" charset="0"/>
              </a:rPr>
              <a:t>.</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8" name="Рисунок 7">
            <a:extLst>
              <a:ext uri="{FF2B5EF4-FFF2-40B4-BE49-F238E27FC236}">
                <a16:creationId xmlns:a16="http://schemas.microsoft.com/office/drawing/2014/main" id="{6B3C2AD9-55A0-4BB6-9D46-DB364D7F8686}"/>
              </a:ext>
            </a:extLst>
          </p:cNvPr>
          <p:cNvPicPr>
            <a:picLocks noChangeAspect="1"/>
          </p:cNvPicPr>
          <p:nvPr/>
        </p:nvPicPr>
        <p:blipFill>
          <a:blip r:embed="rId4"/>
          <a:stretch>
            <a:fillRect/>
          </a:stretch>
        </p:blipFill>
        <p:spPr>
          <a:xfrm>
            <a:off x="6704948" y="3837271"/>
            <a:ext cx="3960000" cy="878257"/>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1536763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Looping over children</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But what would’ve happened if somebody </a:t>
            </a:r>
            <a:r>
              <a:rPr lang="en-US" sz="1800" dirty="0">
                <a:solidFill>
                  <a:schemeClr val="accent1"/>
                </a:solidFill>
                <a:latin typeface="Open Sans" panose="020B0604020202020204" charset="0"/>
                <a:ea typeface="Open Sans" panose="020B0604020202020204" charset="0"/>
                <a:cs typeface="Open Sans" panose="020B0604020202020204" charset="0"/>
              </a:rPr>
              <a:t>passed a function as a child</a:t>
            </a:r>
            <a:r>
              <a:rPr lang="en-US" sz="1800" dirty="0">
                <a:latin typeface="Open Sans" panose="020B0604020202020204" charset="0"/>
                <a:ea typeface="Open Sans" panose="020B0604020202020204" charset="0"/>
                <a:cs typeface="Open Sans" panose="020B0604020202020204" charset="0"/>
              </a:rPr>
              <a:t>?</a:t>
            </a: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2050" name="Picture 2" descr="TypeError: this.props.children.map is not a function">
            <a:extLst>
              <a:ext uri="{FF2B5EF4-FFF2-40B4-BE49-F238E27FC236}">
                <a16:creationId xmlns:a16="http://schemas.microsoft.com/office/drawing/2014/main" id="{74936769-9892-4A91-875C-854FB29B1B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000" y="3086099"/>
            <a:ext cx="5040000" cy="294655"/>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extLst>
              <a:ext uri="{FF2B5EF4-FFF2-40B4-BE49-F238E27FC236}">
                <a16:creationId xmlns:a16="http://schemas.microsoft.com/office/drawing/2014/main" id="{30414555-61BD-448C-86BA-8B34B5152A64}"/>
              </a:ext>
            </a:extLst>
          </p:cNvPr>
          <p:cNvPicPr>
            <a:picLocks noChangeAspect="1"/>
          </p:cNvPicPr>
          <p:nvPr/>
        </p:nvPicPr>
        <p:blipFill>
          <a:blip r:embed="rId4"/>
          <a:stretch>
            <a:fillRect/>
          </a:stretch>
        </p:blipFill>
        <p:spPr>
          <a:xfrm>
            <a:off x="4116000" y="3983570"/>
            <a:ext cx="3960000" cy="696960"/>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96921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9AD0960-492D-4F61-A2C1-0ABC093FF74C}"/>
              </a:ext>
            </a:extLst>
          </p:cNvPr>
          <p:cNvPicPr>
            <a:picLocks noChangeAspect="1"/>
          </p:cNvPicPr>
          <p:nvPr/>
        </p:nvPicPr>
        <p:blipFill>
          <a:blip r:embed="rId3"/>
          <a:stretch>
            <a:fillRect/>
          </a:stretch>
        </p:blipFill>
        <p:spPr>
          <a:xfrm>
            <a:off x="1527052" y="3077301"/>
            <a:ext cx="3960000" cy="2903478"/>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Counting children</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Since </a:t>
            </a:r>
            <a:r>
              <a:rPr lang="en-US" sz="1800" dirty="0" err="1">
                <a:solidFill>
                  <a:schemeClr val="accent1"/>
                </a:solidFill>
                <a:latin typeface="Open Sans" panose="020B0604020202020204" charset="0"/>
                <a:ea typeface="Open Sans" panose="020B0604020202020204" charset="0"/>
                <a:cs typeface="Open Sans" panose="020B0604020202020204" charset="0"/>
              </a:rPr>
              <a:t>this.props.children</a:t>
            </a:r>
            <a:r>
              <a:rPr lang="en-US" sz="1800" dirty="0">
                <a:latin typeface="Open Sans" panose="020B0604020202020204" charset="0"/>
                <a:ea typeface="Open Sans" panose="020B0604020202020204" charset="0"/>
                <a:cs typeface="Open Sans" panose="020B0604020202020204" charset="0"/>
              </a:rPr>
              <a:t> can be any type, checking </a:t>
            </a:r>
            <a:r>
              <a:rPr lang="en-US" sz="1800" dirty="0">
                <a:solidFill>
                  <a:schemeClr val="accent1"/>
                </a:solidFill>
                <a:latin typeface="Open Sans" panose="020B0604020202020204" charset="0"/>
                <a:ea typeface="Open Sans" panose="020B0604020202020204" charset="0"/>
                <a:cs typeface="Open Sans" panose="020B0604020202020204" charset="0"/>
              </a:rPr>
              <a:t>how many children a component</a:t>
            </a:r>
            <a:r>
              <a:rPr lang="en-US" sz="1800" dirty="0">
                <a:latin typeface="Open Sans" panose="020B0604020202020204" charset="0"/>
                <a:ea typeface="Open Sans" panose="020B0604020202020204" charset="0"/>
                <a:cs typeface="Open Sans" panose="020B0604020202020204" charset="0"/>
              </a:rPr>
              <a:t> has turns out to be rather hard! Naively doing </a:t>
            </a:r>
            <a:r>
              <a:rPr lang="en-US" sz="1800" dirty="0" err="1">
                <a:solidFill>
                  <a:schemeClr val="accent1"/>
                </a:solidFill>
                <a:latin typeface="Open Sans" panose="020B0604020202020204" charset="0"/>
                <a:ea typeface="Open Sans" panose="020B0604020202020204" charset="0"/>
                <a:cs typeface="Open Sans" panose="020B0604020202020204" charset="0"/>
              </a:rPr>
              <a:t>this.props.children.length</a:t>
            </a:r>
            <a:r>
              <a:rPr lang="en-US" sz="1800" dirty="0">
                <a:latin typeface="Open Sans" panose="020B0604020202020204" charset="0"/>
                <a:ea typeface="Open Sans" panose="020B0604020202020204" charset="0"/>
                <a:cs typeface="Open Sans" panose="020B0604020202020204" charset="0"/>
              </a:rPr>
              <a:t> ? We’d have one child, </a:t>
            </a:r>
          </a:p>
          <a:p>
            <a:pPr algn="ctr">
              <a:lnSpc>
                <a:spcPct val="100000"/>
              </a:lnSpc>
            </a:pPr>
            <a:r>
              <a:rPr lang="en-US" sz="1800" dirty="0">
                <a:latin typeface="Open Sans" panose="020B0604020202020204" charset="0"/>
                <a:ea typeface="Open Sans" panose="020B0604020202020204" charset="0"/>
                <a:cs typeface="Open Sans" panose="020B0604020202020204" charset="0"/>
              </a:rPr>
              <a:t>"Hello World!", but the </a:t>
            </a:r>
            <a:r>
              <a:rPr lang="en-US" sz="1800" dirty="0">
                <a:solidFill>
                  <a:schemeClr val="accent1"/>
                </a:solidFill>
                <a:latin typeface="Open Sans" panose="020B0604020202020204" charset="0"/>
                <a:ea typeface="Open Sans" panose="020B0604020202020204" charset="0"/>
                <a:cs typeface="Open Sans" panose="020B0604020202020204" charset="0"/>
              </a:rPr>
              <a:t>.length</a:t>
            </a:r>
            <a:r>
              <a:rPr lang="en-US" sz="1800" dirty="0">
                <a:latin typeface="Open Sans" panose="020B0604020202020204" charset="0"/>
                <a:ea typeface="Open Sans" panose="020B0604020202020204" charset="0"/>
                <a:cs typeface="Open Sans" panose="020B0604020202020204" charset="0"/>
              </a:rPr>
              <a:t> would be reported as 12 instead!</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2" name="Рисунок 1">
            <a:extLst>
              <a:ext uri="{FF2B5EF4-FFF2-40B4-BE49-F238E27FC236}">
                <a16:creationId xmlns:a16="http://schemas.microsoft.com/office/drawing/2014/main" id="{86FF4426-1578-49D7-AAEE-40845F655189}"/>
              </a:ext>
            </a:extLst>
          </p:cNvPr>
          <p:cNvPicPr>
            <a:picLocks noChangeAspect="1"/>
          </p:cNvPicPr>
          <p:nvPr/>
        </p:nvPicPr>
        <p:blipFill>
          <a:blip r:embed="rId4"/>
          <a:stretch>
            <a:fillRect/>
          </a:stretch>
        </p:blipFill>
        <p:spPr>
          <a:xfrm>
            <a:off x="6704950" y="4007363"/>
            <a:ext cx="3960000" cy="1043353"/>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560367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Converting children to an array</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As a last resort, if none of the above methods fit your need, </a:t>
            </a:r>
          </a:p>
          <a:p>
            <a:pPr algn="ctr">
              <a:lnSpc>
                <a:spcPct val="100000"/>
              </a:lnSpc>
            </a:pPr>
            <a:r>
              <a:rPr lang="en-US" sz="1800" dirty="0">
                <a:latin typeface="Open Sans" panose="020B0604020202020204" charset="0"/>
                <a:ea typeface="Open Sans" panose="020B0604020202020204" charset="0"/>
                <a:cs typeface="Open Sans" panose="020B0604020202020204" charset="0"/>
              </a:rPr>
              <a:t>you can convert your children to an array with </a:t>
            </a:r>
            <a:r>
              <a:rPr lang="en-US" sz="1800" dirty="0" err="1">
                <a:solidFill>
                  <a:schemeClr val="accent1"/>
                </a:solidFill>
                <a:latin typeface="Open Sans" panose="020B0604020202020204" charset="0"/>
                <a:ea typeface="Open Sans" panose="020B0604020202020204" charset="0"/>
                <a:cs typeface="Open Sans" panose="020B0604020202020204" charset="0"/>
              </a:rPr>
              <a:t>React.Children.toArray</a:t>
            </a:r>
            <a:r>
              <a:rPr lang="en-US" sz="1800" dirty="0">
                <a:latin typeface="Open Sans" panose="020B0604020202020204" charset="0"/>
                <a:ea typeface="Open Sans" panose="020B0604020202020204" charset="0"/>
                <a:cs typeface="Open Sans" panose="020B0604020202020204" charset="0"/>
              </a:rPr>
              <a:t>. </a:t>
            </a:r>
          </a:p>
        </p:txBody>
      </p:sp>
      <p:pic>
        <p:nvPicPr>
          <p:cNvPr id="3" name="Рисунок 2">
            <a:extLst>
              <a:ext uri="{FF2B5EF4-FFF2-40B4-BE49-F238E27FC236}">
                <a16:creationId xmlns:a16="http://schemas.microsoft.com/office/drawing/2014/main" id="{F4073BFF-8AA1-4D7A-B24B-CA0523C6341F}"/>
              </a:ext>
            </a:extLst>
          </p:cNvPr>
          <p:cNvPicPr>
            <a:picLocks noChangeAspect="1"/>
          </p:cNvPicPr>
          <p:nvPr/>
        </p:nvPicPr>
        <p:blipFill>
          <a:blip r:embed="rId3"/>
          <a:stretch>
            <a:fillRect/>
          </a:stretch>
        </p:blipFill>
        <p:spPr>
          <a:xfrm>
            <a:off x="1520580" y="3059801"/>
            <a:ext cx="3960000" cy="1479130"/>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5" name="Рисунок 4">
            <a:extLst>
              <a:ext uri="{FF2B5EF4-FFF2-40B4-BE49-F238E27FC236}">
                <a16:creationId xmlns:a16="http://schemas.microsoft.com/office/drawing/2014/main" id="{EDFD9690-1005-475E-A047-9EB8EBF6C2C6}"/>
              </a:ext>
            </a:extLst>
          </p:cNvPr>
          <p:cNvPicPr>
            <a:picLocks noChangeAspect="1"/>
          </p:cNvPicPr>
          <p:nvPr/>
        </p:nvPicPr>
        <p:blipFill>
          <a:blip r:embed="rId4"/>
          <a:stretch>
            <a:fillRect/>
          </a:stretch>
        </p:blipFill>
        <p:spPr>
          <a:xfrm>
            <a:off x="6711422" y="3289545"/>
            <a:ext cx="3960000" cy="1019641"/>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1651689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Enforcing a single child</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If component expects only a single child to be passed, which has to be a function.</a:t>
            </a: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We could try to enforce this</a:t>
            </a:r>
            <a:r>
              <a:rPr lang="en-US" sz="1800" dirty="0">
                <a:latin typeface="Open Sans" panose="020B0604020202020204" charset="0"/>
                <a:ea typeface="Open Sans" panose="020B0604020202020204" charset="0"/>
                <a:cs typeface="Open Sans" panose="020B0604020202020204" charset="0"/>
              </a:rPr>
              <a:t>.</a:t>
            </a:r>
          </a:p>
        </p:txBody>
      </p:sp>
      <p:pic>
        <p:nvPicPr>
          <p:cNvPr id="2" name="Рисунок 1">
            <a:extLst>
              <a:ext uri="{FF2B5EF4-FFF2-40B4-BE49-F238E27FC236}">
                <a16:creationId xmlns:a16="http://schemas.microsoft.com/office/drawing/2014/main" id="{0CF540ED-9C58-43F8-A616-913D072E7510}"/>
              </a:ext>
            </a:extLst>
          </p:cNvPr>
          <p:cNvPicPr>
            <a:picLocks noChangeAspect="1"/>
          </p:cNvPicPr>
          <p:nvPr/>
        </p:nvPicPr>
        <p:blipFill>
          <a:blip r:embed="rId3"/>
          <a:stretch>
            <a:fillRect/>
          </a:stretch>
        </p:blipFill>
        <p:spPr>
          <a:xfrm>
            <a:off x="4116000" y="3086099"/>
            <a:ext cx="3960000" cy="1033386"/>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6" name="Рисунок 5">
            <a:extLst>
              <a:ext uri="{FF2B5EF4-FFF2-40B4-BE49-F238E27FC236}">
                <a16:creationId xmlns:a16="http://schemas.microsoft.com/office/drawing/2014/main" id="{5496B69B-87AA-4527-B0E9-CC94B5B475A4}"/>
              </a:ext>
            </a:extLst>
          </p:cNvPr>
          <p:cNvPicPr>
            <a:picLocks noChangeAspect="1"/>
          </p:cNvPicPr>
          <p:nvPr/>
        </p:nvPicPr>
        <p:blipFill>
          <a:blip r:embed="rId4"/>
          <a:stretch>
            <a:fillRect/>
          </a:stretch>
        </p:blipFill>
        <p:spPr>
          <a:xfrm>
            <a:off x="6711421" y="4762532"/>
            <a:ext cx="3960000" cy="692803"/>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7" name="Рисунок 6">
            <a:extLst>
              <a:ext uri="{FF2B5EF4-FFF2-40B4-BE49-F238E27FC236}">
                <a16:creationId xmlns:a16="http://schemas.microsoft.com/office/drawing/2014/main" id="{BD48D625-2D25-49F5-98DE-3A7D4850E47D}"/>
              </a:ext>
            </a:extLst>
          </p:cNvPr>
          <p:cNvPicPr>
            <a:picLocks noChangeAspect="1"/>
          </p:cNvPicPr>
          <p:nvPr/>
        </p:nvPicPr>
        <p:blipFill>
          <a:blip r:embed="rId5"/>
          <a:stretch>
            <a:fillRect/>
          </a:stretch>
        </p:blipFill>
        <p:spPr>
          <a:xfrm>
            <a:off x="1520580" y="4599230"/>
            <a:ext cx="3960000" cy="1019406"/>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311959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Problem</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Let’s say we were in charge of recreating a dashboard similar to </a:t>
            </a:r>
            <a:r>
              <a:rPr lang="en-US" sz="1800" u="sng" dirty="0">
                <a:solidFill>
                  <a:schemeClr val="accent3"/>
                </a:solidFill>
                <a:latin typeface="Open Sans" panose="020B0604020202020204" charset="0"/>
                <a:ea typeface="Open Sans" panose="020B0604020202020204" charset="0"/>
                <a:cs typeface="Open Sans" panose="020B0604020202020204" charset="0"/>
              </a:rPr>
              <a:t>Stripe’s</a:t>
            </a:r>
            <a:r>
              <a:rPr lang="en-US" sz="1800" dirty="0">
                <a:latin typeface="Open Sans" panose="020B0604020202020204" charset="0"/>
                <a:ea typeface="Open Sans" panose="020B0604020202020204" charset="0"/>
                <a:cs typeface="Open Sans" panose="020B0604020202020204" charset="0"/>
              </a:rPr>
              <a:t>. </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As most projects go, </a:t>
            </a:r>
            <a:r>
              <a:rPr lang="en-US" sz="1800" i="1" dirty="0">
                <a:latin typeface="Open Sans" panose="020B0604020202020204" charset="0"/>
                <a:ea typeface="Open Sans" panose="020B0604020202020204" charset="0"/>
                <a:cs typeface="Open Sans" panose="020B0604020202020204" charset="0"/>
              </a:rPr>
              <a:t>everything goes great until the very end</a:t>
            </a:r>
            <a:r>
              <a:rPr lang="en-US" sz="1800" dirty="0">
                <a:latin typeface="Open Sans" panose="020B0604020202020204" charset="0"/>
                <a:ea typeface="Open Sans" panose="020B0604020202020204" charset="0"/>
                <a:cs typeface="Open Sans" panose="020B0604020202020204" charset="0"/>
              </a:rPr>
              <a:t>.</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Just when you think you’re about to be done, you notice that the dashboard has a bunch of </a:t>
            </a:r>
            <a:r>
              <a:rPr lang="en-US" sz="1800" dirty="0">
                <a:solidFill>
                  <a:schemeClr val="accent1"/>
                </a:solidFill>
                <a:latin typeface="Open Sans" panose="020B0604020202020204" charset="0"/>
                <a:ea typeface="Open Sans" panose="020B0604020202020204" charset="0"/>
                <a:cs typeface="Open Sans" panose="020B0604020202020204" charset="0"/>
              </a:rPr>
              <a:t>different tooltips that need to appear when certain elements are hovered over</a:t>
            </a:r>
            <a:r>
              <a:rPr lang="en-US" sz="1800" dirty="0">
                <a:latin typeface="Open Sans" panose="020B0604020202020204" charset="0"/>
                <a:ea typeface="Open Sans" panose="020B0604020202020204" charset="0"/>
                <a:cs typeface="Open Sans" panose="020B0604020202020204" charset="0"/>
              </a:rPr>
              <a:t>.</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831573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Editing children</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We can render arbitrary components as children, </a:t>
            </a:r>
            <a:r>
              <a:rPr lang="en-US" sz="1800" dirty="0">
                <a:solidFill>
                  <a:schemeClr val="accent1"/>
                </a:solidFill>
                <a:latin typeface="Open Sans" panose="020B0604020202020204" charset="0"/>
                <a:ea typeface="Open Sans" panose="020B0604020202020204" charset="0"/>
                <a:cs typeface="Open Sans" panose="020B0604020202020204" charset="0"/>
              </a:rPr>
              <a:t>but still control them from </a:t>
            </a: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the parent</a:t>
            </a:r>
            <a:r>
              <a:rPr lang="en-US" sz="1800" dirty="0">
                <a:latin typeface="Open Sans" panose="020B0604020202020204" charset="0"/>
                <a:ea typeface="Open Sans" panose="020B0604020202020204" charset="0"/>
                <a:cs typeface="Open Sans" panose="020B0604020202020204" charset="0"/>
              </a:rPr>
              <a:t> instead of the component we render them from.</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The </a:t>
            </a:r>
            <a:r>
              <a:rPr lang="en-US" sz="1800" dirty="0" err="1">
                <a:solidFill>
                  <a:schemeClr val="accent1"/>
                </a:solidFill>
                <a:latin typeface="Open Sans" panose="020B0604020202020204" charset="0"/>
                <a:ea typeface="Open Sans" panose="020B0604020202020204" charset="0"/>
                <a:cs typeface="Open Sans" panose="020B0604020202020204" charset="0"/>
              </a:rPr>
              <a:t>RadioButtons</a:t>
            </a:r>
            <a:r>
              <a:rPr lang="en-US" sz="1800" dirty="0">
                <a:latin typeface="Open Sans" panose="020B0604020202020204" charset="0"/>
                <a:ea typeface="Open Sans" panose="020B0604020202020204" charset="0"/>
                <a:cs typeface="Open Sans" panose="020B0604020202020204" charset="0"/>
              </a:rPr>
              <a:t> are not rendered from the </a:t>
            </a:r>
            <a:r>
              <a:rPr lang="en-US" sz="1800" dirty="0" err="1">
                <a:solidFill>
                  <a:schemeClr val="accent1"/>
                </a:solidFill>
                <a:latin typeface="Open Sans" panose="020B0604020202020204" charset="0"/>
                <a:ea typeface="Open Sans" panose="020B0604020202020204" charset="0"/>
                <a:cs typeface="Open Sans" panose="020B0604020202020204" charset="0"/>
              </a:rPr>
              <a:t>RadioGroup</a:t>
            </a:r>
            <a:r>
              <a:rPr lang="en-US" sz="1800" dirty="0">
                <a:latin typeface="Open Sans" panose="020B0604020202020204" charset="0"/>
                <a:ea typeface="Open Sans" panose="020B0604020202020204" charset="0"/>
                <a:cs typeface="Open Sans" panose="020B0604020202020204" charset="0"/>
              </a:rPr>
              <a:t> itself, they are used as children.</a:t>
            </a:r>
          </a:p>
        </p:txBody>
      </p:sp>
      <p:pic>
        <p:nvPicPr>
          <p:cNvPr id="3" name="Рисунок 2">
            <a:extLst>
              <a:ext uri="{FF2B5EF4-FFF2-40B4-BE49-F238E27FC236}">
                <a16:creationId xmlns:a16="http://schemas.microsoft.com/office/drawing/2014/main" id="{ABB4A36A-DFA8-4ACC-B930-8F01F04D1515}"/>
              </a:ext>
            </a:extLst>
          </p:cNvPr>
          <p:cNvPicPr>
            <a:picLocks noChangeAspect="1"/>
          </p:cNvPicPr>
          <p:nvPr/>
        </p:nvPicPr>
        <p:blipFill>
          <a:blip r:embed="rId3"/>
          <a:stretch>
            <a:fillRect/>
          </a:stretch>
        </p:blipFill>
        <p:spPr>
          <a:xfrm>
            <a:off x="1520580" y="3515473"/>
            <a:ext cx="3960000" cy="1631050"/>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8" name="Рисунок 7">
            <a:extLst>
              <a:ext uri="{FF2B5EF4-FFF2-40B4-BE49-F238E27FC236}">
                <a16:creationId xmlns:a16="http://schemas.microsoft.com/office/drawing/2014/main" id="{40863CFA-19EB-4BE0-956A-604A7C9A8A8B}"/>
              </a:ext>
            </a:extLst>
          </p:cNvPr>
          <p:cNvPicPr>
            <a:picLocks noChangeAspect="1"/>
          </p:cNvPicPr>
          <p:nvPr/>
        </p:nvPicPr>
        <p:blipFill>
          <a:blip r:embed="rId4"/>
          <a:stretch>
            <a:fillRect/>
          </a:stretch>
        </p:blipFill>
        <p:spPr>
          <a:xfrm>
            <a:off x="6711422" y="3372552"/>
            <a:ext cx="3960000" cy="1916892"/>
          </a:xfrm>
          <a:prstGeom prst="rect">
            <a:avLst/>
          </a:prstGeom>
        </p:spPr>
      </p:pic>
    </p:spTree>
    <p:extLst>
      <p:ext uri="{BB962C8B-B14F-4D97-AF65-F5344CB8AC3E}">
        <p14:creationId xmlns:p14="http://schemas.microsoft.com/office/powerpoint/2010/main" val="1568662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ree radio buttons, one of them selected">
            <a:extLst>
              <a:ext uri="{FF2B5EF4-FFF2-40B4-BE49-F238E27FC236}">
                <a16:creationId xmlns:a16="http://schemas.microsoft.com/office/drawing/2014/main" id="{B3B4E084-B588-4591-A737-8AB4C1E823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1420" y="3372350"/>
            <a:ext cx="3960000" cy="191709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Editing children</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To group input tags together they all need to have the same name attribute. </a:t>
            </a:r>
          </a:p>
          <a:p>
            <a:pPr algn="ctr">
              <a:lnSpc>
                <a:spcPct val="100000"/>
              </a:lnSpc>
            </a:pPr>
            <a:r>
              <a:rPr lang="en-US" sz="1800" dirty="0">
                <a:latin typeface="Open Sans" panose="020B0604020202020204" charset="0"/>
                <a:ea typeface="Open Sans" panose="020B0604020202020204" charset="0"/>
                <a:cs typeface="Open Sans" panose="020B0604020202020204" charset="0"/>
              </a:rPr>
              <a:t>We could of course go through and assign a </a:t>
            </a:r>
            <a:r>
              <a:rPr lang="en-US" sz="1800" dirty="0">
                <a:solidFill>
                  <a:schemeClr val="accent1"/>
                </a:solidFill>
                <a:latin typeface="Open Sans" panose="020B0604020202020204" charset="0"/>
                <a:ea typeface="Open Sans" panose="020B0604020202020204" charset="0"/>
                <a:cs typeface="Open Sans" panose="020B0604020202020204" charset="0"/>
              </a:rPr>
              <a:t>name property</a:t>
            </a:r>
            <a:r>
              <a:rPr lang="en-US" sz="1800" dirty="0">
                <a:latin typeface="Open Sans" panose="020B0604020202020204" charset="0"/>
                <a:ea typeface="Open Sans" panose="020B0604020202020204" charset="0"/>
                <a:cs typeface="Open Sans" panose="020B0604020202020204" charset="0"/>
              </a:rPr>
              <a:t> to every single </a:t>
            </a:r>
            <a:r>
              <a:rPr lang="en-US" sz="1800" dirty="0" err="1">
                <a:solidFill>
                  <a:schemeClr val="accent1"/>
                </a:solidFill>
                <a:latin typeface="Open Sans" panose="020B0604020202020204" charset="0"/>
                <a:ea typeface="Open Sans" panose="020B0604020202020204" charset="0"/>
                <a:cs typeface="Open Sans" panose="020B0604020202020204" charset="0"/>
              </a:rPr>
              <a:t>RadioButton</a:t>
            </a:r>
            <a:r>
              <a:rPr lang="en-US" sz="1800" dirty="0">
                <a:latin typeface="Open Sans" panose="020B0604020202020204" charset="0"/>
                <a:ea typeface="Open Sans" panose="020B0604020202020204" charset="0"/>
                <a:cs typeface="Open Sans" panose="020B0604020202020204" charset="0"/>
              </a:rPr>
              <a:t>.</a:t>
            </a:r>
          </a:p>
          <a:p>
            <a:pPr algn="ct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But that’s </a:t>
            </a:r>
            <a:r>
              <a:rPr lang="en-US" sz="1800" dirty="0">
                <a:solidFill>
                  <a:schemeClr val="accent1"/>
                </a:solidFill>
                <a:latin typeface="Open Sans" panose="020B0604020202020204" charset="0"/>
                <a:ea typeface="Open Sans" panose="020B0604020202020204" charset="0"/>
                <a:cs typeface="Open Sans" panose="020B0604020202020204" charset="0"/>
              </a:rPr>
              <a:t>a)</a:t>
            </a:r>
            <a:r>
              <a:rPr lang="en-US" sz="1800" dirty="0">
                <a:latin typeface="Open Sans" panose="020B0604020202020204" charset="0"/>
                <a:ea typeface="Open Sans" panose="020B0604020202020204" charset="0"/>
                <a:cs typeface="Open Sans" panose="020B0604020202020204" charset="0"/>
              </a:rPr>
              <a:t> </a:t>
            </a:r>
            <a:r>
              <a:rPr lang="en-US" sz="1800" dirty="0">
                <a:solidFill>
                  <a:schemeClr val="accent1"/>
                </a:solidFill>
                <a:latin typeface="Open Sans" panose="020B0604020202020204" charset="0"/>
                <a:ea typeface="Open Sans" panose="020B0604020202020204" charset="0"/>
                <a:cs typeface="Open Sans" panose="020B0604020202020204" charset="0"/>
              </a:rPr>
              <a:t>tedious</a:t>
            </a:r>
            <a:r>
              <a:rPr lang="en-US" sz="1800" dirty="0">
                <a:latin typeface="Open Sans" panose="020B0604020202020204" charset="0"/>
                <a:ea typeface="Open Sans" panose="020B0604020202020204" charset="0"/>
                <a:cs typeface="Open Sans" panose="020B0604020202020204" charset="0"/>
              </a:rPr>
              <a:t> and </a:t>
            </a:r>
            <a:r>
              <a:rPr lang="en-US" sz="1800" dirty="0">
                <a:solidFill>
                  <a:schemeClr val="accent1"/>
                </a:solidFill>
                <a:latin typeface="Open Sans" panose="020B0604020202020204" charset="0"/>
                <a:ea typeface="Open Sans" panose="020B0604020202020204" charset="0"/>
                <a:cs typeface="Open Sans" panose="020B0604020202020204" charset="0"/>
              </a:rPr>
              <a:t>b)</a:t>
            </a:r>
            <a:r>
              <a:rPr lang="en-US" sz="1800" dirty="0">
                <a:latin typeface="Open Sans" panose="020B0604020202020204" charset="0"/>
                <a:ea typeface="Open Sans" panose="020B0604020202020204" charset="0"/>
                <a:cs typeface="Open Sans" panose="020B0604020202020204" charset="0"/>
              </a:rPr>
              <a:t> </a:t>
            </a:r>
            <a:r>
              <a:rPr lang="en-US" sz="1800" dirty="0">
                <a:solidFill>
                  <a:schemeClr val="accent1"/>
                </a:solidFill>
                <a:latin typeface="Open Sans" panose="020B0604020202020204" charset="0"/>
                <a:ea typeface="Open Sans" panose="020B0604020202020204" charset="0"/>
                <a:cs typeface="Open Sans" panose="020B0604020202020204" charset="0"/>
              </a:rPr>
              <a:t>error prone</a:t>
            </a:r>
            <a:r>
              <a:rPr lang="en-US" sz="1800" dirty="0">
                <a:latin typeface="Open Sans" panose="020B0604020202020204" charset="0"/>
                <a:ea typeface="Open Sans" panose="020B0604020202020204" charset="0"/>
                <a:cs typeface="Open Sans" panose="020B0604020202020204" charset="0"/>
              </a:rPr>
              <a:t>.</a:t>
            </a:r>
          </a:p>
        </p:txBody>
      </p:sp>
      <p:pic>
        <p:nvPicPr>
          <p:cNvPr id="2" name="Рисунок 1">
            <a:extLst>
              <a:ext uri="{FF2B5EF4-FFF2-40B4-BE49-F238E27FC236}">
                <a16:creationId xmlns:a16="http://schemas.microsoft.com/office/drawing/2014/main" id="{66B26C7F-47FD-4D60-B774-233EB0B78ADE}"/>
              </a:ext>
            </a:extLst>
          </p:cNvPr>
          <p:cNvPicPr>
            <a:picLocks noChangeAspect="1"/>
          </p:cNvPicPr>
          <p:nvPr/>
        </p:nvPicPr>
        <p:blipFill>
          <a:blip r:embed="rId4"/>
          <a:stretch>
            <a:fillRect/>
          </a:stretch>
        </p:blipFill>
        <p:spPr>
          <a:xfrm>
            <a:off x="1520580" y="3821194"/>
            <a:ext cx="3960000" cy="1019406"/>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2381576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6F48F87-AA93-4C69-AE36-878967EDBC28}"/>
              </a:ext>
            </a:extLst>
          </p:cNvPr>
          <p:cNvPicPr>
            <a:picLocks noChangeAspect="1"/>
          </p:cNvPicPr>
          <p:nvPr/>
        </p:nvPicPr>
        <p:blipFill>
          <a:blip r:embed="rId3"/>
          <a:stretch>
            <a:fillRect/>
          </a:stretch>
        </p:blipFill>
        <p:spPr>
          <a:xfrm>
            <a:off x="1520580" y="2555994"/>
            <a:ext cx="3960000" cy="3549801"/>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Editing children: </a:t>
            </a:r>
            <a:r>
              <a:rPr lang="en-US" sz="3600" dirty="0"/>
              <a:t> changing children props</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In our </a:t>
            </a:r>
            <a:r>
              <a:rPr lang="en-US" sz="1800" dirty="0" err="1">
                <a:solidFill>
                  <a:schemeClr val="accent1"/>
                </a:solidFill>
                <a:latin typeface="Open Sans" panose="020B0604020202020204" charset="0"/>
                <a:ea typeface="Open Sans" panose="020B0604020202020204" charset="0"/>
                <a:cs typeface="Open Sans" panose="020B0604020202020204" charset="0"/>
              </a:rPr>
              <a:t>RadioGroup</a:t>
            </a:r>
            <a:r>
              <a:rPr lang="en-US" sz="1800" dirty="0">
                <a:latin typeface="Open Sans" panose="020B0604020202020204" charset="0"/>
                <a:ea typeface="Open Sans" panose="020B0604020202020204" charset="0"/>
                <a:cs typeface="Open Sans" panose="020B0604020202020204" charset="0"/>
              </a:rPr>
              <a:t> we’ll add a new bound method called </a:t>
            </a:r>
            <a:r>
              <a:rPr lang="en-US" sz="1800" dirty="0" err="1">
                <a:solidFill>
                  <a:schemeClr val="accent1"/>
                </a:solidFill>
                <a:latin typeface="Open Sans" panose="020B0604020202020204" charset="0"/>
                <a:ea typeface="Open Sans" panose="020B0604020202020204" charset="0"/>
                <a:cs typeface="Open Sans" panose="020B0604020202020204" charset="0"/>
              </a:rPr>
              <a:t>renderChildren</a:t>
            </a:r>
            <a:r>
              <a:rPr lang="en-US" sz="1800" dirty="0">
                <a:latin typeface="Open Sans" panose="020B0604020202020204" charset="0"/>
                <a:ea typeface="Open Sans" panose="020B0604020202020204" charset="0"/>
                <a:cs typeface="Open Sans" panose="020B0604020202020204" charset="0"/>
              </a:rPr>
              <a:t> </a:t>
            </a:r>
          </a:p>
          <a:p>
            <a:pPr algn="ctr">
              <a:lnSpc>
                <a:spcPct val="100000"/>
              </a:lnSpc>
            </a:pPr>
            <a:r>
              <a:rPr lang="en-US" sz="1800" dirty="0">
                <a:latin typeface="Open Sans" panose="020B0604020202020204" charset="0"/>
                <a:ea typeface="Open Sans" panose="020B0604020202020204" charset="0"/>
                <a:cs typeface="Open Sans" panose="020B0604020202020204" charset="0"/>
              </a:rPr>
              <a:t>where we’ll edit the </a:t>
            </a:r>
            <a:r>
              <a:rPr lang="en-US" sz="1800" dirty="0" err="1">
                <a:latin typeface="Open Sans" panose="020B0604020202020204" charset="0"/>
                <a:ea typeface="Open Sans" panose="020B0604020202020204" charset="0"/>
                <a:cs typeface="Open Sans" panose="020B0604020202020204" charset="0"/>
              </a:rPr>
              <a:t>childrens</a:t>
            </a:r>
            <a:r>
              <a:rPr lang="en-US" sz="1800" dirty="0">
                <a:latin typeface="Open Sans" panose="020B0604020202020204" charset="0"/>
                <a:ea typeface="Open Sans" panose="020B0604020202020204" charset="0"/>
                <a:cs typeface="Open Sans" panose="020B0604020202020204" charset="0"/>
              </a:rPr>
              <a:t> props.</a:t>
            </a:r>
          </a:p>
          <a:p>
            <a:pPr algn="r">
              <a:lnSpc>
                <a:spcPct val="100000"/>
              </a:lnSpc>
            </a:pPr>
            <a:r>
              <a:rPr lang="en-US" sz="1800" dirty="0">
                <a:latin typeface="Open Sans" panose="020B0604020202020204" charset="0"/>
                <a:ea typeface="Open Sans" panose="020B0604020202020204" charset="0"/>
                <a:cs typeface="Open Sans" panose="020B0604020202020204" charset="0"/>
              </a:rPr>
              <a:t>                                  </a:t>
            </a:r>
          </a:p>
          <a:p>
            <a:pPr>
              <a:lnSpc>
                <a:spcPct val="100000"/>
              </a:lnSpc>
            </a:pPr>
            <a:r>
              <a:rPr lang="en-US" sz="1800" dirty="0">
                <a:latin typeface="Open Sans" panose="020B0604020202020204" charset="0"/>
                <a:ea typeface="Open Sans" panose="020B0604020202020204" charset="0"/>
                <a:cs typeface="Open Sans" panose="020B0604020202020204" charset="0"/>
              </a:rPr>
              <a:t>                     				           </a:t>
            </a:r>
          </a:p>
          <a:p>
            <a:pPr>
              <a:lnSpc>
                <a:spcPct val="100000"/>
              </a:lnSpc>
            </a:pPr>
            <a:r>
              <a:rPr lang="en-US" sz="1800" dirty="0">
                <a:latin typeface="Open Sans" panose="020B0604020202020204" charset="0"/>
                <a:ea typeface="Open Sans" panose="020B0604020202020204" charset="0"/>
                <a:cs typeface="Open Sans" panose="020B0604020202020204" charset="0"/>
              </a:rPr>
              <a:t>					           Let’s start by mapping over the children </a:t>
            </a:r>
          </a:p>
          <a:p>
            <a:pPr>
              <a:lnSpc>
                <a:spcPct val="100000"/>
              </a:lnSpc>
            </a:pPr>
            <a:r>
              <a:rPr lang="en-US" sz="1800" dirty="0">
                <a:latin typeface="Open Sans" panose="020B0604020202020204" charset="0"/>
                <a:ea typeface="Open Sans" panose="020B0604020202020204" charset="0"/>
                <a:cs typeface="Open Sans" panose="020B0604020202020204" charset="0"/>
              </a:rPr>
              <a:t>                                                                                         to get each individual child.</a:t>
            </a:r>
          </a:p>
          <a:p>
            <a:pPr>
              <a:lnSpc>
                <a:spcPct val="100000"/>
              </a:lnSpc>
            </a:pPr>
            <a:r>
              <a:rPr lang="en-US" sz="1800" dirty="0">
                <a:latin typeface="Open Sans" panose="020B0604020202020204" charset="0"/>
                <a:ea typeface="Open Sans" panose="020B0604020202020204" charset="0"/>
                <a:cs typeface="Open Sans" panose="020B0604020202020204" charset="0"/>
              </a:rPr>
              <a:t>					           But </a:t>
            </a:r>
            <a:r>
              <a:rPr lang="en-US" sz="1800" dirty="0">
                <a:solidFill>
                  <a:schemeClr val="accent1"/>
                </a:solidFill>
                <a:latin typeface="Open Sans" panose="020B0604020202020204" charset="0"/>
                <a:ea typeface="Open Sans" panose="020B0604020202020204" charset="0"/>
                <a:cs typeface="Open Sans" panose="020B0604020202020204" charset="0"/>
              </a:rPr>
              <a:t>how can we edit their properties</a:t>
            </a:r>
            <a:r>
              <a:rPr lang="en-US" sz="1800" dirty="0">
                <a:latin typeface="Open Sans" panose="020B0604020202020204" charset="0"/>
                <a:ea typeface="Open Sans" panose="020B0604020202020204" charset="0"/>
                <a:cs typeface="Open Sans" panose="020B0604020202020204" charset="0"/>
              </a:rPr>
              <a:t> though?</a:t>
            </a:r>
          </a:p>
        </p:txBody>
      </p:sp>
      <p:pic>
        <p:nvPicPr>
          <p:cNvPr id="5" name="Рисунок 4">
            <a:extLst>
              <a:ext uri="{FF2B5EF4-FFF2-40B4-BE49-F238E27FC236}">
                <a16:creationId xmlns:a16="http://schemas.microsoft.com/office/drawing/2014/main" id="{80CB1918-8864-4246-9845-9FE69C2B24EB}"/>
              </a:ext>
            </a:extLst>
          </p:cNvPr>
          <p:cNvPicPr>
            <a:picLocks noChangeAspect="1"/>
          </p:cNvPicPr>
          <p:nvPr/>
        </p:nvPicPr>
        <p:blipFill>
          <a:blip r:embed="rId4"/>
          <a:stretch>
            <a:fillRect/>
          </a:stretch>
        </p:blipFill>
        <p:spPr>
          <a:xfrm>
            <a:off x="6711422" y="3935795"/>
            <a:ext cx="3960000" cy="1189565"/>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4115200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Editing children: </a:t>
            </a:r>
            <a:r>
              <a:rPr lang="en-US" sz="3600" dirty="0"/>
              <a:t> immutably cloning elements</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This is where the last helper method of today comes into play. </a:t>
            </a:r>
          </a:p>
          <a:p>
            <a:pPr algn="ctr">
              <a:lnSpc>
                <a:spcPct val="100000"/>
              </a:lnSpc>
            </a:pPr>
            <a:r>
              <a:rPr lang="en-US" sz="1800" dirty="0">
                <a:latin typeface="Open Sans" panose="020B0604020202020204" charset="0"/>
                <a:ea typeface="Open Sans" panose="020B0604020202020204" charset="0"/>
                <a:cs typeface="Open Sans" panose="020B0604020202020204" charset="0"/>
              </a:rPr>
              <a:t>As the name suggests, </a:t>
            </a:r>
            <a:r>
              <a:rPr lang="en-US" sz="1800" dirty="0" err="1">
                <a:solidFill>
                  <a:schemeClr val="accent1"/>
                </a:solidFill>
                <a:latin typeface="Open Sans" panose="020B0604020202020204" charset="0"/>
                <a:ea typeface="Open Sans" panose="020B0604020202020204" charset="0"/>
                <a:cs typeface="Open Sans" panose="020B0604020202020204" charset="0"/>
              </a:rPr>
              <a:t>React.cloneElement</a:t>
            </a:r>
            <a:r>
              <a:rPr lang="en-US" sz="1800" dirty="0">
                <a:latin typeface="Open Sans" panose="020B0604020202020204" charset="0"/>
                <a:ea typeface="Open Sans" panose="020B0604020202020204" charset="0"/>
                <a:cs typeface="Open Sans" panose="020B0604020202020204" charset="0"/>
              </a:rPr>
              <a:t> clones an element. </a:t>
            </a:r>
          </a:p>
          <a:p>
            <a:pPr algn="ctr">
              <a:lnSpc>
                <a:spcPct val="100000"/>
              </a:lnSpc>
            </a:pPr>
            <a:r>
              <a:rPr lang="en-US" sz="1800" dirty="0">
                <a:latin typeface="Open Sans" panose="020B0604020202020204" charset="0"/>
                <a:ea typeface="Open Sans" panose="020B0604020202020204" charset="0"/>
                <a:cs typeface="Open Sans" panose="020B0604020202020204" charset="0"/>
              </a:rPr>
              <a:t>We pass it </a:t>
            </a:r>
            <a:r>
              <a:rPr lang="en-US" sz="1800" dirty="0">
                <a:solidFill>
                  <a:schemeClr val="accent1"/>
                </a:solidFill>
                <a:latin typeface="Open Sans" panose="020B0604020202020204" charset="0"/>
                <a:ea typeface="Open Sans" panose="020B0604020202020204" charset="0"/>
                <a:cs typeface="Open Sans" panose="020B0604020202020204" charset="0"/>
              </a:rPr>
              <a:t>the element we want to clone as the first argument</a:t>
            </a:r>
            <a:r>
              <a:rPr lang="en-US" sz="1800" dirty="0">
                <a:latin typeface="Open Sans" panose="020B0604020202020204" charset="0"/>
                <a:ea typeface="Open Sans" panose="020B0604020202020204" charset="0"/>
                <a:cs typeface="Open Sans" panose="020B0604020202020204" charset="0"/>
              </a:rPr>
              <a:t>, and then as a second argument we can pass an object of </a:t>
            </a:r>
            <a:r>
              <a:rPr lang="en-US" sz="1800" dirty="0">
                <a:solidFill>
                  <a:schemeClr val="accent1"/>
                </a:solidFill>
                <a:latin typeface="Open Sans" panose="020B0604020202020204" charset="0"/>
                <a:ea typeface="Open Sans" panose="020B0604020202020204" charset="0"/>
                <a:cs typeface="Open Sans" panose="020B0604020202020204" charset="0"/>
              </a:rPr>
              <a:t>props we want to be set on the cloned element</a:t>
            </a:r>
            <a:r>
              <a:rPr lang="en-US" sz="1800" dirty="0">
                <a:latin typeface="Open Sans" panose="020B0604020202020204" charset="0"/>
                <a:ea typeface="Open Sans" panose="020B0604020202020204" charset="0"/>
                <a:cs typeface="Open Sans" panose="020B0604020202020204" charset="0"/>
              </a:rPr>
              <a:t>.</a:t>
            </a:r>
          </a:p>
          <a:p>
            <a:pPr>
              <a:lnSpc>
                <a:spcPct val="100000"/>
              </a:lnSpc>
            </a:pPr>
            <a:r>
              <a:rPr lang="en-US" sz="1800" dirty="0">
                <a:latin typeface="Open Sans" panose="020B0604020202020204" charset="0"/>
                <a:ea typeface="Open Sans" panose="020B0604020202020204" charset="0"/>
                <a:cs typeface="Open Sans" panose="020B0604020202020204" charset="0"/>
              </a:rPr>
              <a:t>                     				           </a:t>
            </a:r>
          </a:p>
          <a:p>
            <a:pPr>
              <a:lnSpc>
                <a:spcPct val="100000"/>
              </a:lnSpc>
            </a:pPr>
            <a:r>
              <a:rPr lang="en-US" sz="1800" dirty="0">
                <a:latin typeface="Open Sans" panose="020B0604020202020204" charset="0"/>
                <a:ea typeface="Open Sans" panose="020B0604020202020204" charset="0"/>
                <a:cs typeface="Open Sans" panose="020B0604020202020204" charset="0"/>
              </a:rPr>
              <a:t>				</a:t>
            </a:r>
          </a:p>
        </p:txBody>
      </p:sp>
      <p:pic>
        <p:nvPicPr>
          <p:cNvPr id="2" name="Рисунок 1">
            <a:extLst>
              <a:ext uri="{FF2B5EF4-FFF2-40B4-BE49-F238E27FC236}">
                <a16:creationId xmlns:a16="http://schemas.microsoft.com/office/drawing/2014/main" id="{891DE062-61E4-4B66-B967-82F49A59C338}"/>
              </a:ext>
            </a:extLst>
          </p:cNvPr>
          <p:cNvPicPr>
            <a:picLocks noChangeAspect="1"/>
          </p:cNvPicPr>
          <p:nvPr/>
        </p:nvPicPr>
        <p:blipFill>
          <a:blip r:embed="rId3"/>
          <a:stretch>
            <a:fillRect/>
          </a:stretch>
        </p:blipFill>
        <p:spPr>
          <a:xfrm>
            <a:off x="1497446" y="3429000"/>
            <a:ext cx="3960000" cy="699286"/>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6" name="Рисунок 5">
            <a:extLst>
              <a:ext uri="{FF2B5EF4-FFF2-40B4-BE49-F238E27FC236}">
                <a16:creationId xmlns:a16="http://schemas.microsoft.com/office/drawing/2014/main" id="{D3C78F6C-DC5F-417F-9739-69D22559DF71}"/>
              </a:ext>
            </a:extLst>
          </p:cNvPr>
          <p:cNvPicPr>
            <a:picLocks noChangeAspect="1"/>
          </p:cNvPicPr>
          <p:nvPr/>
        </p:nvPicPr>
        <p:blipFill>
          <a:blip r:embed="rId4"/>
          <a:stretch>
            <a:fillRect/>
          </a:stretch>
        </p:blipFill>
        <p:spPr>
          <a:xfrm>
            <a:off x="1497446" y="4621137"/>
            <a:ext cx="3960000" cy="1340911"/>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pic>
        <p:nvPicPr>
          <p:cNvPr id="7" name="Рисунок 6">
            <a:extLst>
              <a:ext uri="{FF2B5EF4-FFF2-40B4-BE49-F238E27FC236}">
                <a16:creationId xmlns:a16="http://schemas.microsoft.com/office/drawing/2014/main" id="{E71181BD-C51A-41CE-A6DD-60BE49F9483B}"/>
              </a:ext>
            </a:extLst>
          </p:cNvPr>
          <p:cNvPicPr>
            <a:picLocks noChangeAspect="1"/>
          </p:cNvPicPr>
          <p:nvPr/>
        </p:nvPicPr>
        <p:blipFill>
          <a:blip r:embed="rId5"/>
          <a:stretch>
            <a:fillRect/>
          </a:stretch>
        </p:blipFill>
        <p:spPr>
          <a:xfrm>
            <a:off x="6734556" y="3429000"/>
            <a:ext cx="3960000" cy="1031332"/>
          </a:xfrm>
          <a:prstGeom prst="rect">
            <a:avLst/>
          </a:prstGeom>
          <a:ln>
            <a:noFill/>
          </a:ln>
          <a:effectLst>
            <a:glow rad="63500">
              <a:schemeClr val="accent1">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3214002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Summary</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Children make React components feel like markup</a:t>
            </a:r>
            <a:r>
              <a:rPr lang="en-US" sz="1800" dirty="0">
                <a:latin typeface="Open Sans" panose="020B0604020202020204" charset="0"/>
                <a:ea typeface="Open Sans" panose="020B0604020202020204" charset="0"/>
                <a:cs typeface="Open Sans" panose="020B0604020202020204" charset="0"/>
              </a:rPr>
              <a:t> instead of disjointed entities. </a:t>
            </a: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Using the power of JavaScript and some React helper functions we can work with them to     create declarative APIs and make our lives easier.</a:t>
            </a:r>
            <a:r>
              <a:rPr lang="en-US" sz="1800" dirty="0">
                <a:latin typeface="Open Sans" panose="020B0604020202020204" charset="0"/>
                <a:ea typeface="Open Sans" panose="020B0604020202020204" charset="0"/>
                <a:cs typeface="Open Sans" panose="020B0604020202020204" charset="0"/>
              </a:rPr>
              <a:t> </a:t>
            </a:r>
          </a:p>
          <a:p>
            <a:pPr algn="ctr">
              <a:lnSpc>
                <a:spcPct val="100000"/>
              </a:lnSpc>
            </a:pP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algn="ctr">
              <a:lnSpc>
                <a:spcPct val="100000"/>
              </a:lnSpc>
            </a:pPr>
            <a:r>
              <a:rPr lang="uk-UA" dirty="0">
                <a:solidFill>
                  <a:schemeClr val="accent1"/>
                </a:solidFill>
              </a:rPr>
              <a:t>🎉</a:t>
            </a: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				</a:t>
            </a:r>
          </a:p>
        </p:txBody>
      </p:sp>
    </p:spTree>
    <p:extLst>
      <p:ext uri="{BB962C8B-B14F-4D97-AF65-F5344CB8AC3E}">
        <p14:creationId xmlns:p14="http://schemas.microsoft.com/office/powerpoint/2010/main" val="3803604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Useful links</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535499"/>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marL="342900" indent="-342900">
              <a:lnSpc>
                <a:spcPct val="150000"/>
              </a:lnSpc>
              <a:buFont typeface="+mj-lt"/>
              <a:buAutoNum type="arabicPeriod"/>
            </a:pPr>
            <a:r>
              <a:rPr lang="en-US" sz="1800" dirty="0">
                <a:solidFill>
                  <a:schemeClr val="accent1"/>
                </a:solidFill>
                <a:latin typeface="Open Sans" panose="020B0604020202020204" charset="0"/>
                <a:ea typeface="Open Sans" panose="020B0604020202020204" charset="0"/>
                <a:cs typeface="Open Sans" panose="020B0604020202020204" charset="0"/>
                <a:hlinkClick r:id="rId3">
                  <a:extLst>
                    <a:ext uri="{A12FA001-AC4F-418D-AE19-62706E023703}">
                      <ahyp:hlinkClr xmlns:ahyp="http://schemas.microsoft.com/office/drawing/2018/hyperlinkcolor" val="tx"/>
                    </a:ext>
                  </a:extLst>
                </a:hlinkClick>
              </a:rPr>
              <a:t>https://reactjs.org/docs/render-props.html</a:t>
            </a: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marL="342900" indent="-342900">
              <a:lnSpc>
                <a:spcPct val="150000"/>
              </a:lnSpc>
              <a:buFont typeface="+mj-lt"/>
              <a:buAutoNum type="arabicPeriod"/>
            </a:pPr>
            <a:r>
              <a:rPr lang="en-US" sz="1800" dirty="0">
                <a:solidFill>
                  <a:schemeClr val="accent1"/>
                </a:solidFill>
                <a:latin typeface="Open Sans" panose="020B0604020202020204" charset="0"/>
                <a:ea typeface="Open Sans" panose="020B0604020202020204" charset="0"/>
                <a:cs typeface="Open Sans" panose="020B0604020202020204" charset="0"/>
                <a:hlinkClick r:id="rId4">
                  <a:extLst>
                    <a:ext uri="{A12FA001-AC4F-418D-AE19-62706E023703}">
                      <ahyp:hlinkClr xmlns:ahyp="http://schemas.microsoft.com/office/drawing/2018/hyperlinkcolor" val="tx"/>
                    </a:ext>
                  </a:extLst>
                </a:hlinkClick>
              </a:rPr>
              <a:t>https://tylermcginnis.com/react-render-props/</a:t>
            </a: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marL="342900" indent="-342900">
              <a:lnSpc>
                <a:spcPct val="150000"/>
              </a:lnSpc>
              <a:buFont typeface="+mj-lt"/>
              <a:buAutoNum type="arabicPeriod"/>
            </a:pPr>
            <a:r>
              <a:rPr lang="en-US" sz="1800" dirty="0">
                <a:solidFill>
                  <a:schemeClr val="accent1"/>
                </a:solidFill>
                <a:latin typeface="Open Sans" panose="020B0604020202020204" charset="0"/>
                <a:ea typeface="Open Sans" panose="020B0604020202020204" charset="0"/>
                <a:cs typeface="Open Sans" panose="020B0604020202020204" charset="0"/>
                <a:hlinkClick r:id="rId5">
                  <a:extLst>
                    <a:ext uri="{A12FA001-AC4F-418D-AE19-62706E023703}">
                      <ahyp:hlinkClr xmlns:ahyp="http://schemas.microsoft.com/office/drawing/2018/hyperlinkcolor" val="tx"/>
                    </a:ext>
                  </a:extLst>
                </a:hlinkClick>
              </a:rPr>
              <a:t>https://www.robinwieruch.de/react-render-props</a:t>
            </a: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marL="342900" indent="-342900">
              <a:lnSpc>
                <a:spcPct val="150000"/>
              </a:lnSpc>
              <a:buFont typeface="+mj-lt"/>
              <a:buAutoNum type="arabicPeriod"/>
            </a:pPr>
            <a:r>
              <a:rPr lang="en-US" sz="1800" dirty="0">
                <a:solidFill>
                  <a:schemeClr val="accent1"/>
                </a:solidFill>
                <a:latin typeface="Open Sans" panose="020B0604020202020204" charset="0"/>
                <a:ea typeface="Open Sans" panose="020B0604020202020204" charset="0"/>
                <a:cs typeface="Open Sans" panose="020B0604020202020204" charset="0"/>
                <a:hlinkClick r:id="rId6">
                  <a:extLst>
                    <a:ext uri="{A12FA001-AC4F-418D-AE19-62706E023703}">
                      <ahyp:hlinkClr xmlns:ahyp="http://schemas.microsoft.com/office/drawing/2018/hyperlinkcolor" val="tx"/>
                    </a:ext>
                  </a:extLst>
                </a:hlinkClick>
              </a:rPr>
              <a:t>https://www.richardkotze.com/coding/hoc-vs-render-props-react</a:t>
            </a: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marL="342900" indent="-342900">
              <a:lnSpc>
                <a:spcPct val="150000"/>
              </a:lnSpc>
              <a:buFont typeface="+mj-lt"/>
              <a:buAutoNum type="arabicPeriod"/>
            </a:pPr>
            <a:r>
              <a:rPr lang="en-US" sz="1800" dirty="0">
                <a:solidFill>
                  <a:schemeClr val="accent1"/>
                </a:solidFill>
                <a:latin typeface="Open Sans" panose="020B0604020202020204" charset="0"/>
                <a:ea typeface="Open Sans" panose="020B0604020202020204" charset="0"/>
                <a:cs typeface="Open Sans" panose="020B0604020202020204" charset="0"/>
                <a:hlinkClick r:id="rId7">
                  <a:extLst>
                    <a:ext uri="{A12FA001-AC4F-418D-AE19-62706E023703}">
                      <ahyp:hlinkClr xmlns:ahyp="http://schemas.microsoft.com/office/drawing/2018/hyperlinkcolor" val="tx"/>
                    </a:ext>
                  </a:extLst>
                </a:hlinkClick>
              </a:rPr>
              <a:t>https://reactjs.org/docs/composition-vs-inheritance.html</a:t>
            </a: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marL="342900" indent="-342900">
              <a:lnSpc>
                <a:spcPct val="150000"/>
              </a:lnSpc>
              <a:buFont typeface="+mj-lt"/>
              <a:buAutoNum type="arabicPeriod"/>
            </a:pPr>
            <a:r>
              <a:rPr lang="en-US" sz="1800" dirty="0">
                <a:solidFill>
                  <a:schemeClr val="accent1"/>
                </a:solidFill>
                <a:latin typeface="Open Sans" panose="020B0604020202020204" charset="0"/>
                <a:ea typeface="Open Sans" panose="020B0604020202020204" charset="0"/>
                <a:cs typeface="Open Sans" panose="020B0604020202020204" charset="0"/>
                <a:hlinkClick r:id="rId8">
                  <a:extLst>
                    <a:ext uri="{A12FA001-AC4F-418D-AE19-62706E023703}">
                      <ahyp:hlinkClr xmlns:ahyp="http://schemas.microsoft.com/office/drawing/2018/hyperlinkcolor" val="tx"/>
                    </a:ext>
                  </a:extLst>
                </a:hlinkClick>
              </a:rPr>
              <a:t>https://frontarm.com/james-k-nelson/4-ways-pass-children-react-elements/</a:t>
            </a: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marL="342900" indent="-342900">
              <a:lnSpc>
                <a:spcPct val="150000"/>
              </a:lnSpc>
              <a:buFont typeface="+mj-lt"/>
              <a:buAutoNum type="arabicPeriod"/>
            </a:pPr>
            <a:r>
              <a:rPr lang="en-US" sz="1800" dirty="0">
                <a:solidFill>
                  <a:schemeClr val="accent1"/>
                </a:solidFill>
                <a:latin typeface="Open Sans" panose="020B0604020202020204" charset="0"/>
                <a:ea typeface="Open Sans" panose="020B0604020202020204" charset="0"/>
                <a:cs typeface="Open Sans" panose="020B0604020202020204" charset="0"/>
                <a:hlinkClick r:id="rId9">
                  <a:extLst>
                    <a:ext uri="{A12FA001-AC4F-418D-AE19-62706E023703}">
                      <ahyp:hlinkClr xmlns:ahyp="http://schemas.microsoft.com/office/drawing/2018/hyperlinkcolor" val="tx"/>
                    </a:ext>
                  </a:extLst>
                </a:hlinkClick>
              </a:rPr>
              <a:t>https://frontarm.com/james-k-nelson/passing-data-props-children/</a:t>
            </a: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marL="342900" indent="-342900">
              <a:lnSpc>
                <a:spcPct val="150000"/>
              </a:lnSpc>
              <a:buFont typeface="+mj-lt"/>
              <a:buAutoNum type="arabicPeriod"/>
            </a:pPr>
            <a:r>
              <a:rPr lang="en-US" sz="1800" dirty="0">
                <a:solidFill>
                  <a:schemeClr val="accent1"/>
                </a:solidFill>
                <a:latin typeface="Open Sans" panose="020B0604020202020204" charset="0"/>
                <a:ea typeface="Open Sans" panose="020B0604020202020204" charset="0"/>
                <a:cs typeface="Open Sans" panose="020B0604020202020204" charset="0"/>
                <a:hlinkClick r:id="rId10">
                  <a:extLst>
                    <a:ext uri="{A12FA001-AC4F-418D-AE19-62706E023703}">
                      <ahyp:hlinkClr xmlns:ahyp="http://schemas.microsoft.com/office/drawing/2018/hyperlinkcolor" val="tx"/>
                    </a:ext>
                  </a:extLst>
                </a:hlinkClick>
              </a:rPr>
              <a:t>https://mxstbr.blog/2017/02/react-children-deepdive/</a:t>
            </a:r>
            <a:endParaRPr lang="en-US" sz="1800" dirty="0">
              <a:solidFill>
                <a:schemeClr val="accent1"/>
              </a:solidFill>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r>
              <a:rPr lang="en-US" sz="1800" dirty="0">
                <a:latin typeface="Open Sans" panose="020B0604020202020204" charset="0"/>
                <a:ea typeface="Open Sans" panose="020B0604020202020204" charset="0"/>
                <a:cs typeface="Open Sans" panose="020B0604020202020204" charset="0"/>
              </a:rPr>
              <a:t>	</a:t>
            </a:r>
          </a:p>
          <a:p>
            <a:pPr>
              <a:lnSpc>
                <a:spcPct val="100000"/>
              </a:lnSpc>
            </a:pPr>
            <a:r>
              <a:rPr lang="en-US" sz="1800" dirty="0">
                <a:latin typeface="Open Sans" panose="020B0604020202020204" charset="0"/>
                <a:ea typeface="Open Sans" panose="020B0604020202020204" charset="0"/>
                <a:cs typeface="Open Sans" panose="020B0604020202020204" charset="0"/>
              </a:rPr>
              <a:t>		</a:t>
            </a:r>
          </a:p>
        </p:txBody>
      </p:sp>
    </p:spTree>
    <p:extLst>
      <p:ext uri="{BB962C8B-B14F-4D97-AF65-F5344CB8AC3E}">
        <p14:creationId xmlns:p14="http://schemas.microsoft.com/office/powerpoint/2010/main" val="980089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 </a:t>
            </a:r>
            <a:br>
              <a:rPr lang="uk-UA" dirty="0"/>
            </a:br>
            <a:r>
              <a:rPr lang="en-US" dirty="0"/>
              <a:t>for attention</a:t>
            </a:r>
            <a:endParaRPr lang="uk-UA" dirty="0"/>
          </a:p>
        </p:txBody>
      </p:sp>
      <p:sp>
        <p:nvSpPr>
          <p:cNvPr id="5" name="Text Placeholder 4"/>
          <p:cNvSpPr>
            <a:spLocks noGrp="1"/>
          </p:cNvSpPr>
          <p:nvPr>
            <p:ph type="body" sz="quarter" idx="10"/>
          </p:nvPr>
        </p:nvSpPr>
        <p:spPr/>
        <p:txBody>
          <a:bodyPr>
            <a:normAutofit fontScale="85000" lnSpcReduction="20000"/>
          </a:bodyPr>
          <a:lstStyle/>
          <a:p>
            <a:r>
              <a:rPr lang="en-US" dirty="0"/>
              <a:t>by Yaroslav Vendysh</a:t>
            </a:r>
            <a:endParaRPr lang="uk-UA" dirty="0"/>
          </a:p>
        </p:txBody>
      </p:sp>
    </p:spTree>
    <p:extLst>
      <p:ext uri="{BB962C8B-B14F-4D97-AF65-F5344CB8AC3E}">
        <p14:creationId xmlns:p14="http://schemas.microsoft.com/office/powerpoint/2010/main" val="1787813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Visualization</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endParaRPr lang="uk-UA" sz="1800" dirty="0">
              <a:latin typeface="Open Sans" panose="020B0604020202020204" charset="0"/>
              <a:ea typeface="Open Sans" panose="020B0604020202020204" charset="0"/>
              <a:cs typeface="Open Sans" panose="020B0604020202020204" charset="0"/>
            </a:endParaRPr>
          </a:p>
        </p:txBody>
      </p:sp>
      <p:pic>
        <p:nvPicPr>
          <p:cNvPr id="3074" name="Picture 2" descr="GIF of Stripe's dashboard with lots of tooltips">
            <a:extLst>
              <a:ext uri="{FF2B5EF4-FFF2-40B4-BE49-F238E27FC236}">
                <a16:creationId xmlns:a16="http://schemas.microsoft.com/office/drawing/2014/main" id="{94866F1E-A467-4D7A-89DC-B0309650EAA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53202" y="1637095"/>
            <a:ext cx="5364480" cy="392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48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Solution</a:t>
            </a:r>
            <a:r>
              <a:rPr lang="en-US" sz="3600" dirty="0"/>
              <a:t> </a:t>
            </a: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r>
              <a:rPr lang="en-US" sz="1800" dirty="0">
                <a:latin typeface="Open Sans" panose="020B0604020202020204" charset="0"/>
                <a:ea typeface="Open Sans" panose="020B0604020202020204" charset="0"/>
                <a:cs typeface="Open Sans" panose="020B0604020202020204" charset="0"/>
              </a:rPr>
              <a:t>There are a few ways to approach this. </a:t>
            </a: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The one you decide to go with is </a:t>
            </a:r>
            <a:r>
              <a:rPr lang="en-US" sz="1800" dirty="0">
                <a:solidFill>
                  <a:schemeClr val="accent1"/>
                </a:solidFill>
                <a:latin typeface="Open Sans" panose="020B0604020202020204" charset="0"/>
                <a:ea typeface="Open Sans" panose="020B0604020202020204" charset="0"/>
                <a:cs typeface="Open Sans" panose="020B0604020202020204" charset="0"/>
              </a:rPr>
              <a:t>to detect the hover state of the </a:t>
            </a:r>
            <a:endParaRPr lang="uk-UA" sz="1800" dirty="0">
              <a:solidFill>
                <a:schemeClr val="accent1"/>
              </a:solidFill>
              <a:latin typeface="Open Sans" panose="020B0604020202020204" charset="0"/>
              <a:ea typeface="Open Sans" panose="020B0604020202020204" charset="0"/>
              <a:cs typeface="Open Sans" panose="020B0604020202020204" charset="0"/>
            </a:endParaRPr>
          </a:p>
          <a:p>
            <a:pPr algn="ctr">
              <a:lnSpc>
                <a:spcPct val="100000"/>
              </a:lnSpc>
            </a:pPr>
            <a:r>
              <a:rPr lang="en-US" sz="1800" dirty="0">
                <a:solidFill>
                  <a:schemeClr val="accent1"/>
                </a:solidFill>
                <a:latin typeface="Open Sans" panose="020B0604020202020204" charset="0"/>
                <a:ea typeface="Open Sans" panose="020B0604020202020204" charset="0"/>
                <a:cs typeface="Open Sans" panose="020B0604020202020204" charset="0"/>
              </a:rPr>
              <a:t>individual components and from that state, show or not show the tooltip</a:t>
            </a:r>
            <a:r>
              <a:rPr lang="en-US" sz="1800" dirty="0">
                <a:latin typeface="Open Sans" panose="020B0604020202020204" charset="0"/>
                <a:ea typeface="Open Sans" panose="020B0604020202020204" charset="0"/>
                <a:cs typeface="Open Sans" panose="020B0604020202020204" charset="0"/>
              </a:rPr>
              <a:t>. </a:t>
            </a: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endParaRPr lang="uk-UA" sz="1800" dirty="0">
              <a:latin typeface="Open Sans" panose="020B0604020202020204" charset="0"/>
              <a:ea typeface="Open Sans" panose="020B0604020202020204" charset="0"/>
              <a:cs typeface="Open Sans" panose="020B0604020202020204" charset="0"/>
            </a:endParaRPr>
          </a:p>
          <a:p>
            <a:pPr algn="ctr">
              <a:lnSpc>
                <a:spcPct val="100000"/>
              </a:lnSpc>
            </a:pPr>
            <a:r>
              <a:rPr lang="en-US" sz="1800" dirty="0">
                <a:latin typeface="Open Sans" panose="020B0604020202020204" charset="0"/>
                <a:ea typeface="Open Sans" panose="020B0604020202020204" charset="0"/>
                <a:cs typeface="Open Sans" panose="020B0604020202020204" charset="0"/>
              </a:rPr>
              <a:t>There are three components you need to add this hover detection functionality to </a:t>
            </a:r>
            <a:endParaRPr lang="uk-UA"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sp>
        <p:nvSpPr>
          <p:cNvPr id="7" name="Прямокутник: округлені кути 6">
            <a:extLst>
              <a:ext uri="{FF2B5EF4-FFF2-40B4-BE49-F238E27FC236}">
                <a16:creationId xmlns:a16="http://schemas.microsoft.com/office/drawing/2014/main" id="{A13D23EC-433A-4354-8DDA-745178FD860E}"/>
              </a:ext>
            </a:extLst>
          </p:cNvPr>
          <p:cNvSpPr/>
          <p:nvPr/>
        </p:nvSpPr>
        <p:spPr>
          <a:xfrm>
            <a:off x="1980612" y="4268003"/>
            <a:ext cx="2127183" cy="95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panose="020B0604020202020204" charset="0"/>
                <a:ea typeface="Open Sans" panose="020B0604020202020204" charset="0"/>
                <a:cs typeface="Open Sans" panose="020B0604020202020204" charset="0"/>
              </a:rPr>
              <a:t>Info</a:t>
            </a:r>
            <a:endParaRPr lang="uk-UA" dirty="0"/>
          </a:p>
        </p:txBody>
      </p:sp>
      <p:sp>
        <p:nvSpPr>
          <p:cNvPr id="9" name="Прямокутник: округлені кути 8">
            <a:extLst>
              <a:ext uri="{FF2B5EF4-FFF2-40B4-BE49-F238E27FC236}">
                <a16:creationId xmlns:a16="http://schemas.microsoft.com/office/drawing/2014/main" id="{249AE0E4-6649-4EFD-9C89-3BFB4CEF49E9}"/>
              </a:ext>
            </a:extLst>
          </p:cNvPr>
          <p:cNvSpPr/>
          <p:nvPr/>
        </p:nvSpPr>
        <p:spPr>
          <a:xfrm>
            <a:off x="5032408" y="4268004"/>
            <a:ext cx="2127183" cy="95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Open Sans" panose="020B0604020202020204" charset="0"/>
                <a:ea typeface="Open Sans" panose="020B0604020202020204" charset="0"/>
                <a:cs typeface="Open Sans" panose="020B0604020202020204" charset="0"/>
              </a:rPr>
              <a:t>TrendChart</a:t>
            </a:r>
            <a:endParaRPr lang="uk-UA" dirty="0"/>
          </a:p>
        </p:txBody>
      </p:sp>
      <p:sp>
        <p:nvSpPr>
          <p:cNvPr id="10" name="Прямокутник: округлені кути 9">
            <a:extLst>
              <a:ext uri="{FF2B5EF4-FFF2-40B4-BE49-F238E27FC236}">
                <a16:creationId xmlns:a16="http://schemas.microsoft.com/office/drawing/2014/main" id="{564B08EF-E853-4F65-90ED-53CA96EBA2C6}"/>
              </a:ext>
            </a:extLst>
          </p:cNvPr>
          <p:cNvSpPr/>
          <p:nvPr/>
        </p:nvSpPr>
        <p:spPr>
          <a:xfrm>
            <a:off x="8084205" y="4268002"/>
            <a:ext cx="2127183" cy="95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Open Sans" panose="020B0604020202020204" charset="0"/>
                <a:ea typeface="Open Sans" panose="020B0604020202020204" charset="0"/>
                <a:cs typeface="Open Sans" panose="020B0604020202020204" charset="0"/>
              </a:rPr>
              <a:t>DailyChart</a:t>
            </a:r>
            <a:endParaRPr lang="uk-UA" dirty="0"/>
          </a:p>
        </p:txBody>
      </p:sp>
      <p:cxnSp>
        <p:nvCxnSpPr>
          <p:cNvPr id="16" name="Сполучна лінія: уступом 15">
            <a:extLst>
              <a:ext uri="{FF2B5EF4-FFF2-40B4-BE49-F238E27FC236}">
                <a16:creationId xmlns:a16="http://schemas.microsoft.com/office/drawing/2014/main" id="{B04E0055-3B54-4209-A3E1-42D49C9DB814}"/>
              </a:ext>
            </a:extLst>
          </p:cNvPr>
          <p:cNvCxnSpPr>
            <a:stCxn id="7" idx="0"/>
          </p:cNvCxnSpPr>
          <p:nvPr/>
        </p:nvCxnSpPr>
        <p:spPr>
          <a:xfrm>
            <a:off x="3044203" y="4268002"/>
            <a:ext cx="914400" cy="9144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Сполучна лінія: уступом 21">
            <a:extLst>
              <a:ext uri="{FF2B5EF4-FFF2-40B4-BE49-F238E27FC236}">
                <a16:creationId xmlns:a16="http://schemas.microsoft.com/office/drawing/2014/main" id="{1A7BB179-582E-4A73-B00E-6002F54491CA}"/>
              </a:ext>
            </a:extLst>
          </p:cNvPr>
          <p:cNvCxnSpPr>
            <a:cxnSpLocks/>
          </p:cNvCxnSpPr>
          <p:nvPr/>
        </p:nvCxnSpPr>
        <p:spPr>
          <a:xfrm>
            <a:off x="6095999" y="3771093"/>
            <a:ext cx="3051797" cy="5040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Сполучна лінія: уступом 26">
            <a:extLst>
              <a:ext uri="{FF2B5EF4-FFF2-40B4-BE49-F238E27FC236}">
                <a16:creationId xmlns:a16="http://schemas.microsoft.com/office/drawing/2014/main" id="{FFF258EE-2450-4820-9C70-894000460A85}"/>
              </a:ext>
            </a:extLst>
          </p:cNvPr>
          <p:cNvCxnSpPr>
            <a:cxnSpLocks/>
          </p:cNvCxnSpPr>
          <p:nvPr/>
        </p:nvCxnSpPr>
        <p:spPr>
          <a:xfrm>
            <a:off x="3044203" y="3771093"/>
            <a:ext cx="3051797" cy="5040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Пряма сполучна лінія 28">
            <a:extLst>
              <a:ext uri="{FF2B5EF4-FFF2-40B4-BE49-F238E27FC236}">
                <a16:creationId xmlns:a16="http://schemas.microsoft.com/office/drawing/2014/main" id="{860AEFAA-DCAE-4930-A61A-F459D47DDB7D}"/>
              </a:ext>
            </a:extLst>
          </p:cNvPr>
          <p:cNvCxnSpPr>
            <a:stCxn id="7" idx="0"/>
          </p:cNvCxnSpPr>
          <p:nvPr/>
        </p:nvCxnSpPr>
        <p:spPr>
          <a:xfrm flipH="1" flipV="1">
            <a:off x="3044203" y="3771093"/>
            <a:ext cx="1" cy="4969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10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Let’s code</a:t>
            </a:r>
            <a:r>
              <a:rPr lang="en-US" sz="3600" dirty="0"/>
              <a:t> </a:t>
            </a:r>
            <a:br>
              <a:rPr lang="en-US" sz="3200" spc="300" dirty="0"/>
            </a:br>
            <a:endParaRPr lang="uk-UA" sz="3200" spc="3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gn="ctr">
              <a:lnSpc>
                <a:spcPct val="100000"/>
              </a:lnSpc>
            </a:pPr>
            <a:endParaRPr lang="uk-UA" sz="1800" dirty="0">
              <a:latin typeface="Open Sans" panose="020B0604020202020204" charset="0"/>
              <a:ea typeface="Open Sans" panose="020B0604020202020204" charset="0"/>
              <a:cs typeface="Open Sans" panose="020B0604020202020204" charset="0"/>
            </a:endParaRPr>
          </a:p>
        </p:txBody>
      </p:sp>
      <p:pic>
        <p:nvPicPr>
          <p:cNvPr id="5" name="Picture 8" descr="Related image">
            <a:extLst>
              <a:ext uri="{FF2B5EF4-FFF2-40B4-BE49-F238E27FC236}">
                <a16:creationId xmlns:a16="http://schemas.microsoft.com/office/drawing/2014/main" id="{2DC3B404-799F-4113-895D-1A3734030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223" y="1637095"/>
            <a:ext cx="3866400" cy="386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88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a:latin typeface="Proxima Nova Black" panose="020B0604020202020204" charset="0"/>
                <a:ea typeface="Open Sans" panose="020B0604020202020204" charset="0"/>
                <a:cs typeface="Open Sans" panose="020B0604020202020204" charset="0"/>
              </a:rPr>
              <a:t>Info</a:t>
            </a:r>
            <a:br>
              <a:rPr lang="en-US" sz="3600" dirty="0">
                <a:latin typeface="Proxima Nova Black" panose="020B0604020202020204" charset="0"/>
                <a:ea typeface="Open Sans" panose="020B0604020202020204" charset="0"/>
                <a:cs typeface="Open Sans" panose="020B0604020202020204" charset="0"/>
              </a:rPr>
            </a:b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6" name="Рисунок 5">
            <a:extLst>
              <a:ext uri="{FF2B5EF4-FFF2-40B4-BE49-F238E27FC236}">
                <a16:creationId xmlns:a16="http://schemas.microsoft.com/office/drawing/2014/main" id="{5F7ACE66-2D2B-4835-B732-E07BF840DB43}"/>
              </a:ext>
            </a:extLst>
          </p:cNvPr>
          <p:cNvPicPr>
            <a:picLocks noChangeAspect="1"/>
          </p:cNvPicPr>
          <p:nvPr/>
        </p:nvPicPr>
        <p:blipFill>
          <a:blip r:embed="rId3"/>
          <a:stretch>
            <a:fillRect/>
          </a:stretch>
        </p:blipFill>
        <p:spPr>
          <a:xfrm>
            <a:off x="3576000" y="1455333"/>
            <a:ext cx="5040000" cy="3947333"/>
          </a:xfrm>
          <a:prstGeom prst="rect">
            <a:avLst/>
          </a:prstGeom>
        </p:spPr>
      </p:pic>
    </p:spTree>
    <p:extLst>
      <p:ext uri="{BB962C8B-B14F-4D97-AF65-F5344CB8AC3E}">
        <p14:creationId xmlns:p14="http://schemas.microsoft.com/office/powerpoint/2010/main" val="342516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pPr algn="ctr">
              <a:lnSpc>
                <a:spcPct val="100000"/>
              </a:lnSpc>
            </a:pPr>
            <a:r>
              <a:rPr lang="en-US" sz="3600" dirty="0" err="1">
                <a:latin typeface="Proxima Nova Black" panose="020B0604020202020204" charset="0"/>
                <a:ea typeface="Open Sans" panose="020B0604020202020204" charset="0"/>
                <a:cs typeface="Open Sans" panose="020B0604020202020204" charset="0"/>
              </a:rPr>
              <a:t>TrendChart</a:t>
            </a:r>
            <a:br>
              <a:rPr lang="en-US" sz="3600" dirty="0">
                <a:latin typeface="Proxima Nova Black" panose="020B0604020202020204" charset="0"/>
                <a:ea typeface="Open Sans" panose="020B0604020202020204" charset="0"/>
                <a:cs typeface="Open Sans" panose="020B0604020202020204" charset="0"/>
              </a:rPr>
            </a:br>
            <a:br>
              <a:rPr lang="en-US" sz="3200" dirty="0"/>
            </a:br>
            <a:endParaRPr lang="uk-UA" sz="3200" dirty="0">
              <a:latin typeface="Proxima Nova Black" panose="020B0604020202020204" charset="0"/>
              <a:ea typeface="Open Sans" panose="020B0604020202020204" charset="0"/>
              <a:cs typeface="Open Sans" panose="020B0604020202020204" charset="0"/>
            </a:endParaRPr>
          </a:p>
        </p:txBody>
      </p:sp>
      <p:sp>
        <p:nvSpPr>
          <p:cNvPr id="11" name="Title 3">
            <a:extLst>
              <a:ext uri="{FF2B5EF4-FFF2-40B4-BE49-F238E27FC236}">
                <a16:creationId xmlns:a16="http://schemas.microsoft.com/office/drawing/2014/main" id="{A330D7D9-A99D-496F-AC37-197D3497383B}"/>
              </a:ext>
            </a:extLst>
          </p:cNvPr>
          <p:cNvSpPr txBox="1">
            <a:spLocks/>
          </p:cNvSpPr>
          <p:nvPr/>
        </p:nvSpPr>
        <p:spPr>
          <a:xfrm>
            <a:off x="1055999" y="1637095"/>
            <a:ext cx="10237643" cy="4800601"/>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a:p>
            <a:pPr>
              <a:lnSpc>
                <a:spcPct val="100000"/>
              </a:lnSpc>
            </a:pPr>
            <a:endParaRPr lang="en-US" sz="1800" dirty="0">
              <a:latin typeface="Open Sans" panose="020B0604020202020204" charset="0"/>
              <a:ea typeface="Open Sans" panose="020B0604020202020204" charset="0"/>
              <a:cs typeface="Open Sans" panose="020B0604020202020204" charset="0"/>
            </a:endParaRPr>
          </a:p>
        </p:txBody>
      </p:sp>
      <p:pic>
        <p:nvPicPr>
          <p:cNvPr id="6" name="Рисунок 5">
            <a:extLst>
              <a:ext uri="{FF2B5EF4-FFF2-40B4-BE49-F238E27FC236}">
                <a16:creationId xmlns:a16="http://schemas.microsoft.com/office/drawing/2014/main" id="{FB7F9CA0-72AC-45BF-B86C-5A792193D1E7}"/>
              </a:ext>
            </a:extLst>
          </p:cNvPr>
          <p:cNvPicPr>
            <a:picLocks noChangeAspect="1"/>
          </p:cNvPicPr>
          <p:nvPr/>
        </p:nvPicPr>
        <p:blipFill>
          <a:blip r:embed="rId3"/>
          <a:stretch>
            <a:fillRect/>
          </a:stretch>
        </p:blipFill>
        <p:spPr>
          <a:xfrm>
            <a:off x="3576000" y="1690230"/>
            <a:ext cx="5040000" cy="3482076"/>
          </a:xfrm>
          <a:prstGeom prst="rect">
            <a:avLst/>
          </a:prstGeom>
        </p:spPr>
      </p:pic>
    </p:spTree>
    <p:extLst>
      <p:ext uri="{BB962C8B-B14F-4D97-AF65-F5344CB8AC3E}">
        <p14:creationId xmlns:p14="http://schemas.microsoft.com/office/powerpoint/2010/main" val="2455581192"/>
      </p:ext>
    </p:extLst>
  </p:cSld>
  <p:clrMapOvr>
    <a:masterClrMapping/>
  </p:clrMapOvr>
</p:sld>
</file>

<file path=ppt/theme/theme1.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3066</TotalTime>
  <Words>1639</Words>
  <Application>Microsoft Office PowerPoint</Application>
  <PresentationFormat>Широкий екран</PresentationFormat>
  <Paragraphs>256</Paragraphs>
  <Slides>46</Slides>
  <Notes>43</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46</vt:i4>
      </vt:variant>
    </vt:vector>
  </HeadingPairs>
  <TitlesOfParts>
    <vt:vector size="51" baseType="lpstr">
      <vt:lpstr>Open Sans</vt:lpstr>
      <vt:lpstr>Calibri</vt:lpstr>
      <vt:lpstr>Arial</vt:lpstr>
      <vt:lpstr>Proxima Nova Black</vt:lpstr>
      <vt:lpstr>LIGHT-THEME</vt:lpstr>
      <vt:lpstr>Render prop</vt:lpstr>
      <vt:lpstr>Definition  </vt:lpstr>
      <vt:lpstr>D. R. Y.</vt:lpstr>
      <vt:lpstr>Problem  </vt:lpstr>
      <vt:lpstr>Visualization  </vt:lpstr>
      <vt:lpstr>Solution  </vt:lpstr>
      <vt:lpstr>Let’s code  </vt:lpstr>
      <vt:lpstr>Info  </vt:lpstr>
      <vt:lpstr>TrendChart  </vt:lpstr>
      <vt:lpstr>DailyChart  </vt:lpstr>
      <vt:lpstr>Summary  </vt:lpstr>
      <vt:lpstr>Summary    </vt:lpstr>
      <vt:lpstr>No UI Components  </vt:lpstr>
      <vt:lpstr>Passing functions as props   </vt:lpstr>
      <vt:lpstr>Let’s code  </vt:lpstr>
      <vt:lpstr> First, we want to create a “Wrapper” component  which is responsible for managing the hover state. </vt:lpstr>
      <vt:lpstr> The next question becomes what should Hover render? This is where are function prop knowledge comes into play.  Let’s have Hover receive a prop called render.</vt:lpstr>
      <vt:lpstr> Now the last change we need to make is in our Hover component.  All we need to do is invoke this.props.render passing it this.state.hover.</vt:lpstr>
      <vt:lpstr>Before / After   </vt:lpstr>
      <vt:lpstr>Before / After </vt:lpstr>
      <vt:lpstr>Before / After </vt:lpstr>
      <vt:lpstr>Before / After </vt:lpstr>
      <vt:lpstr>Before / After </vt:lpstr>
      <vt:lpstr>Another syntax with children   </vt:lpstr>
      <vt:lpstr>Another syntax with children </vt:lpstr>
      <vt:lpstr>Another syntax with children </vt:lpstr>
      <vt:lpstr>What do render props solve?   </vt:lpstr>
      <vt:lpstr>Minor problems   </vt:lpstr>
      <vt:lpstr>Children  pass-through</vt:lpstr>
      <vt:lpstr>Introduction  </vt:lpstr>
      <vt:lpstr>Child components  </vt:lpstr>
      <vt:lpstr>Everything can be a child  </vt:lpstr>
      <vt:lpstr>Function as a child  </vt:lpstr>
      <vt:lpstr>Manipulating children </vt:lpstr>
      <vt:lpstr>Looping over children  </vt:lpstr>
      <vt:lpstr>Looping over children  </vt:lpstr>
      <vt:lpstr>Counting children  </vt:lpstr>
      <vt:lpstr>Converting children to an array  </vt:lpstr>
      <vt:lpstr>Enforcing a single child  </vt:lpstr>
      <vt:lpstr>Editing children  </vt:lpstr>
      <vt:lpstr>Editing children  </vt:lpstr>
      <vt:lpstr>Editing children:  changing children props </vt:lpstr>
      <vt:lpstr>Editing children:  immutably cloning elements </vt:lpstr>
      <vt:lpstr>Summary </vt:lpstr>
      <vt:lpstr>Useful links </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Ярослав Вендиш</cp:lastModifiedBy>
  <cp:revision>163</cp:revision>
  <dcterms:created xsi:type="dcterms:W3CDTF">2018-12-11T16:43:22Z</dcterms:created>
  <dcterms:modified xsi:type="dcterms:W3CDTF">2020-01-14T03:13:29Z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